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80" r:id="rId2"/>
    <p:sldId id="276" r:id="rId3"/>
    <p:sldId id="258" r:id="rId4"/>
    <p:sldId id="256" r:id="rId5"/>
    <p:sldId id="259" r:id="rId6"/>
    <p:sldId id="257" r:id="rId7"/>
    <p:sldId id="278" r:id="rId8"/>
    <p:sldId id="264" r:id="rId9"/>
    <p:sldId id="265" r:id="rId10"/>
    <p:sldId id="266" r:id="rId11"/>
    <p:sldId id="273" r:id="rId12"/>
    <p:sldId id="274" r:id="rId13"/>
    <p:sldId id="267" r:id="rId14"/>
    <p:sldId id="275" r:id="rId15"/>
    <p:sldId id="268" r:id="rId16"/>
    <p:sldId id="279" r:id="rId1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122A0DCE-1B99-4A0D-B5CC-2191FE6F063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15B55857-852F-45FB-89FD-48CA3EE51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0DCE-1B99-4A0D-B5CC-2191FE6F063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5857-852F-45FB-89FD-48CA3EE51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0DCE-1B99-4A0D-B5CC-2191FE6F063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5857-852F-45FB-89FD-48CA3EE51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2A0DCE-1B99-4A0D-B5CC-2191FE6F063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B55857-852F-45FB-89FD-48CA3EE515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122A0DCE-1B99-4A0D-B5CC-2191FE6F063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15B55857-852F-45FB-89FD-48CA3EE51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0DCE-1B99-4A0D-B5CC-2191FE6F063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5857-852F-45FB-89FD-48CA3EE515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0DCE-1B99-4A0D-B5CC-2191FE6F063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5857-852F-45FB-89FD-48CA3EE515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2A0DCE-1B99-4A0D-B5CC-2191FE6F063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B55857-852F-45FB-89FD-48CA3EE515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2A0DCE-1B99-4A0D-B5CC-2191FE6F063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B55857-852F-45FB-89FD-48CA3EE51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122A0DCE-1B99-4A0D-B5CC-2191FE6F063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15B55857-852F-45FB-89FD-48CA3EE515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22A0DCE-1B99-4A0D-B5CC-2191FE6F063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15B55857-852F-45FB-89FD-48CA3EE5154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122A0DCE-1B99-4A0D-B5CC-2191FE6F0631}" type="datetimeFigureOut">
              <a:rPr lang="ru-RU" smtClean="0"/>
              <a:pPr/>
              <a:t>06.11.2015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15B55857-852F-45FB-89FD-48CA3EE5154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5класс</a:t>
            </a:r>
            <a:r>
              <a:rPr lang="ru-RU" sz="3600" dirty="0"/>
              <a:t/>
            </a:r>
            <a:br>
              <a:rPr lang="ru-RU" sz="3600" dirty="0"/>
            </a:br>
            <a:r>
              <a:rPr lang="ru-RU" sz="3600" dirty="0" smtClean="0"/>
              <a:t>Урок обобщения и систематизации знаний по теме </a:t>
            </a:r>
            <a:r>
              <a:rPr lang="ru-RU" dirty="0" smtClean="0"/>
              <a:t>«Формулы»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Грачева О.Г.</a:t>
            </a:r>
          </a:p>
          <a:p>
            <a:r>
              <a:rPr lang="ru-RU" dirty="0" smtClean="0"/>
              <a:t>МБОУ СОШ №1</a:t>
            </a:r>
          </a:p>
          <a:p>
            <a:r>
              <a:rPr lang="ru-RU" dirty="0" err="1" smtClean="0"/>
              <a:t>Г.Южно</a:t>
            </a:r>
            <a:r>
              <a:rPr lang="ru-RU" dirty="0" smtClean="0"/>
              <a:t>-Сахалинск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81885064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АКУЛА</a:t>
            </a:r>
            <a:endParaRPr lang="ru-RU" dirty="0"/>
          </a:p>
        </p:txBody>
      </p:sp>
      <p:pic>
        <p:nvPicPr>
          <p:cNvPr id="7" name="Содержимое 6" descr="Ocean_4097107745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426411" y="2492896"/>
            <a:ext cx="4132571" cy="3096344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572000" y="1124744"/>
            <a:ext cx="4038600" cy="5184576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На нашей планете проживает более 460 видов акул, и мы периодически встречаем информацию про акул из новостных источников. Однако мы мало знаем интересных фактов, связанных с ними, например то, что акулы проживают на планете уже более 400 млн. лет. То есть, получается, что акулы старше, чем динозавры...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1690688" y="114300"/>
            <a:ext cx="5665787" cy="57888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3175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Самостоятельная работа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428596" y="928670"/>
            <a:ext cx="2228850" cy="5000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3175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1 вариант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428596" y="3786190"/>
            <a:ext cx="2228850" cy="50006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3175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2 вариант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50825" y="1484313"/>
            <a:ext cx="889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Используя формулу </a:t>
            </a:r>
            <a:r>
              <a:rPr lang="en-US" sz="2400" b="1" i="1">
                <a:latin typeface="Times New Roman" pitchFamily="18" charset="0"/>
              </a:rPr>
              <a:t>s</a:t>
            </a:r>
            <a:r>
              <a:rPr lang="en-US" sz="2400" b="1">
                <a:latin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</a:rPr>
              <a:t>= </a:t>
            </a:r>
            <a:r>
              <a:rPr lang="en-US" sz="2400" b="1" i="1">
                <a:latin typeface="Times New Roman" pitchFamily="18" charset="0"/>
              </a:rPr>
              <a:t>vt</a:t>
            </a:r>
            <a:r>
              <a:rPr lang="ru-RU" sz="2400" b="1">
                <a:latin typeface="Times New Roman" pitchFamily="18" charset="0"/>
              </a:rPr>
              <a:t>, найдите неизвестную величину: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8775" y="1989138"/>
            <a:ext cx="4176713" cy="1655762"/>
            <a:chOff x="204" y="1298"/>
            <a:chExt cx="2453" cy="1043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04" y="1298"/>
              <a:ext cx="2453" cy="1043"/>
              <a:chOff x="204" y="1517"/>
              <a:chExt cx="2453" cy="1230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204" y="1517"/>
                <a:ext cx="2453" cy="1230"/>
                <a:chOff x="204" y="1517"/>
                <a:chExt cx="2453" cy="1230"/>
              </a:xfrm>
            </p:grpSpPr>
            <p:grpSp>
              <p:nvGrpSpPr>
                <p:cNvPr id="5" name="Group 10"/>
                <p:cNvGrpSpPr>
                  <a:grpSpLocks/>
                </p:cNvGrpSpPr>
                <p:nvPr/>
              </p:nvGrpSpPr>
              <p:grpSpPr bwMode="auto">
                <a:xfrm>
                  <a:off x="207" y="1517"/>
                  <a:ext cx="2449" cy="1225"/>
                  <a:chOff x="204" y="1525"/>
                  <a:chExt cx="2449" cy="1225"/>
                </a:xfrm>
              </p:grpSpPr>
              <p:sp>
                <p:nvSpPr>
                  <p:cNvPr id="3789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04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0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918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0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496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0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074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0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653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7904" name="Line 16"/>
                <p:cNvSpPr>
                  <a:spLocks noChangeShapeType="1"/>
                </p:cNvSpPr>
                <p:nvPr/>
              </p:nvSpPr>
              <p:spPr bwMode="auto">
                <a:xfrm>
                  <a:off x="204" y="1525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05" name="Line 17"/>
                <p:cNvSpPr>
                  <a:spLocks noChangeShapeType="1"/>
                </p:cNvSpPr>
                <p:nvPr/>
              </p:nvSpPr>
              <p:spPr bwMode="auto">
                <a:xfrm>
                  <a:off x="204" y="1932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06" name="Line 18"/>
                <p:cNvSpPr>
                  <a:spLocks noChangeShapeType="1"/>
                </p:cNvSpPr>
                <p:nvPr/>
              </p:nvSpPr>
              <p:spPr bwMode="auto">
                <a:xfrm>
                  <a:off x="204" y="2339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07" name="Line 19"/>
                <p:cNvSpPr>
                  <a:spLocks noChangeShapeType="1"/>
                </p:cNvSpPr>
                <p:nvPr/>
              </p:nvSpPr>
              <p:spPr bwMode="auto">
                <a:xfrm>
                  <a:off x="204" y="2747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908" name="Text Box 20"/>
              <p:cNvSpPr txBox="1">
                <a:spLocks noChangeArrowheads="1"/>
              </p:cNvSpPr>
              <p:nvPr/>
            </p:nvSpPr>
            <p:spPr bwMode="auto">
              <a:xfrm>
                <a:off x="204" y="1616"/>
                <a:ext cx="726" cy="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i="1">
                    <a:latin typeface="Times New Roman" pitchFamily="18" charset="0"/>
                  </a:rPr>
                  <a:t>v</a:t>
                </a:r>
                <a:r>
                  <a:rPr lang="en-US" sz="2000" b="1">
                    <a:latin typeface="Times New Roman" pitchFamily="18" charset="0"/>
                  </a:rPr>
                  <a:t> (</a:t>
                </a:r>
                <a:r>
                  <a:rPr lang="ru-RU" sz="2000" b="1">
                    <a:latin typeface="Times New Roman" pitchFamily="18" charset="0"/>
                  </a:rPr>
                  <a:t>км/ч)</a:t>
                </a:r>
              </a:p>
            </p:txBody>
          </p:sp>
          <p:sp>
            <p:nvSpPr>
              <p:cNvPr id="37909" name="Text Box 21"/>
              <p:cNvSpPr txBox="1">
                <a:spLocks noChangeArrowheads="1"/>
              </p:cNvSpPr>
              <p:nvPr/>
            </p:nvSpPr>
            <p:spPr bwMode="auto">
              <a:xfrm>
                <a:off x="385" y="1979"/>
                <a:ext cx="454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</a:rPr>
                  <a:t>t</a:t>
                </a:r>
                <a:r>
                  <a:rPr lang="en-US" sz="2400" b="1">
                    <a:latin typeface="Times New Roman" pitchFamily="18" charset="0"/>
                  </a:rPr>
                  <a:t> (</a:t>
                </a:r>
                <a:r>
                  <a:rPr lang="ru-RU" sz="2400" b="1">
                    <a:latin typeface="Times New Roman" pitchFamily="18" charset="0"/>
                  </a:rPr>
                  <a:t>ч)</a:t>
                </a:r>
              </a:p>
            </p:txBody>
          </p:sp>
          <p:sp>
            <p:nvSpPr>
              <p:cNvPr id="37910" name="Text Box 22"/>
              <p:cNvSpPr txBox="1">
                <a:spLocks noChangeArrowheads="1"/>
              </p:cNvSpPr>
              <p:nvPr/>
            </p:nvSpPr>
            <p:spPr bwMode="auto">
              <a:xfrm>
                <a:off x="249" y="2387"/>
                <a:ext cx="6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</a:rPr>
                  <a:t>S</a:t>
                </a:r>
                <a:r>
                  <a:rPr lang="en-US" sz="2400" b="1">
                    <a:latin typeface="Times New Roman" pitchFamily="18" charset="0"/>
                  </a:rPr>
                  <a:t> (</a:t>
                </a:r>
                <a:r>
                  <a:rPr lang="ru-RU" sz="2400" b="1">
                    <a:latin typeface="Times New Roman" pitchFamily="18" charset="0"/>
                  </a:rPr>
                  <a:t>км)</a:t>
                </a:r>
              </a:p>
            </p:txBody>
          </p:sp>
        </p:grpSp>
        <p:sp>
          <p:nvSpPr>
            <p:cNvPr id="37911" name="Text Box 23"/>
            <p:cNvSpPr txBox="1">
              <a:spLocks noChangeArrowheads="1"/>
            </p:cNvSpPr>
            <p:nvPr/>
          </p:nvSpPr>
          <p:spPr bwMode="auto">
            <a:xfrm>
              <a:off x="909" y="1661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7912" name="Text Box 24"/>
            <p:cNvSpPr txBox="1">
              <a:spLocks noChangeArrowheads="1"/>
            </p:cNvSpPr>
            <p:nvPr/>
          </p:nvSpPr>
          <p:spPr bwMode="auto">
            <a:xfrm>
              <a:off x="1020" y="134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27</a:t>
              </a:r>
            </a:p>
          </p:txBody>
        </p:sp>
        <p:sp>
          <p:nvSpPr>
            <p:cNvPr id="37913" name="Text Box 25"/>
            <p:cNvSpPr txBox="1">
              <a:spLocks noChangeArrowheads="1"/>
            </p:cNvSpPr>
            <p:nvPr/>
          </p:nvSpPr>
          <p:spPr bwMode="auto">
            <a:xfrm>
              <a:off x="1519" y="2024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480</a:t>
              </a:r>
            </a:p>
          </p:txBody>
        </p:sp>
        <p:sp>
          <p:nvSpPr>
            <p:cNvPr id="37914" name="Text Box 26"/>
            <p:cNvSpPr txBox="1">
              <a:spLocks noChangeArrowheads="1"/>
            </p:cNvSpPr>
            <p:nvPr/>
          </p:nvSpPr>
          <p:spPr bwMode="auto">
            <a:xfrm>
              <a:off x="1519" y="1344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37915" name="Text Box 27"/>
            <p:cNvSpPr txBox="1">
              <a:spLocks noChangeArrowheads="1"/>
            </p:cNvSpPr>
            <p:nvPr/>
          </p:nvSpPr>
          <p:spPr bwMode="auto">
            <a:xfrm>
              <a:off x="2067" y="2024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520</a:t>
              </a:r>
            </a:p>
          </p:txBody>
        </p:sp>
        <p:sp>
          <p:nvSpPr>
            <p:cNvPr id="37916" name="Text Box 28"/>
            <p:cNvSpPr txBox="1">
              <a:spLocks noChangeArrowheads="1"/>
            </p:cNvSpPr>
            <p:nvPr/>
          </p:nvSpPr>
          <p:spPr bwMode="auto">
            <a:xfrm>
              <a:off x="2067" y="1661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57158" y="4500570"/>
            <a:ext cx="4176713" cy="1655762"/>
            <a:chOff x="3103" y="1298"/>
            <a:chExt cx="2453" cy="1043"/>
          </a:xfrm>
        </p:grpSpPr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103" y="1298"/>
              <a:ext cx="2453" cy="1043"/>
              <a:chOff x="204" y="1517"/>
              <a:chExt cx="2453" cy="1230"/>
            </a:xfrm>
          </p:grpSpPr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204" y="1517"/>
                <a:ext cx="2453" cy="1230"/>
                <a:chOff x="204" y="1517"/>
                <a:chExt cx="2453" cy="1230"/>
              </a:xfrm>
            </p:grpSpPr>
            <p:grpSp>
              <p:nvGrpSpPr>
                <p:cNvPr id="9" name="Group 32"/>
                <p:cNvGrpSpPr>
                  <a:grpSpLocks/>
                </p:cNvGrpSpPr>
                <p:nvPr/>
              </p:nvGrpSpPr>
              <p:grpSpPr bwMode="auto">
                <a:xfrm>
                  <a:off x="207" y="1517"/>
                  <a:ext cx="2449" cy="1225"/>
                  <a:chOff x="204" y="1525"/>
                  <a:chExt cx="2449" cy="1225"/>
                </a:xfrm>
              </p:grpSpPr>
              <p:sp>
                <p:nvSpPr>
                  <p:cNvPr id="37921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04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2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918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2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496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2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074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2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653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7926" name="Line 38"/>
                <p:cNvSpPr>
                  <a:spLocks noChangeShapeType="1"/>
                </p:cNvSpPr>
                <p:nvPr/>
              </p:nvSpPr>
              <p:spPr bwMode="auto">
                <a:xfrm>
                  <a:off x="204" y="1525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27" name="Line 39"/>
                <p:cNvSpPr>
                  <a:spLocks noChangeShapeType="1"/>
                </p:cNvSpPr>
                <p:nvPr/>
              </p:nvSpPr>
              <p:spPr bwMode="auto">
                <a:xfrm>
                  <a:off x="204" y="1932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28" name="Line 40"/>
                <p:cNvSpPr>
                  <a:spLocks noChangeShapeType="1"/>
                </p:cNvSpPr>
                <p:nvPr/>
              </p:nvSpPr>
              <p:spPr bwMode="auto">
                <a:xfrm>
                  <a:off x="204" y="2339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29" name="Line 41"/>
                <p:cNvSpPr>
                  <a:spLocks noChangeShapeType="1"/>
                </p:cNvSpPr>
                <p:nvPr/>
              </p:nvSpPr>
              <p:spPr bwMode="auto">
                <a:xfrm>
                  <a:off x="204" y="2747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930" name="Text Box 42"/>
              <p:cNvSpPr txBox="1">
                <a:spLocks noChangeArrowheads="1"/>
              </p:cNvSpPr>
              <p:nvPr/>
            </p:nvSpPr>
            <p:spPr bwMode="auto">
              <a:xfrm>
                <a:off x="204" y="1616"/>
                <a:ext cx="726" cy="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i="1">
                    <a:latin typeface="Times New Roman" pitchFamily="18" charset="0"/>
                  </a:rPr>
                  <a:t>v</a:t>
                </a:r>
                <a:r>
                  <a:rPr lang="en-US" sz="2000" b="1">
                    <a:latin typeface="Times New Roman" pitchFamily="18" charset="0"/>
                  </a:rPr>
                  <a:t> (</a:t>
                </a:r>
                <a:r>
                  <a:rPr lang="ru-RU" sz="2000" b="1">
                    <a:latin typeface="Times New Roman" pitchFamily="18" charset="0"/>
                  </a:rPr>
                  <a:t>км/ч)</a:t>
                </a:r>
              </a:p>
            </p:txBody>
          </p:sp>
          <p:sp>
            <p:nvSpPr>
              <p:cNvPr id="37931" name="Text Box 43"/>
              <p:cNvSpPr txBox="1">
                <a:spLocks noChangeArrowheads="1"/>
              </p:cNvSpPr>
              <p:nvPr/>
            </p:nvSpPr>
            <p:spPr bwMode="auto">
              <a:xfrm>
                <a:off x="385" y="1979"/>
                <a:ext cx="454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</a:rPr>
                  <a:t>t</a:t>
                </a:r>
                <a:r>
                  <a:rPr lang="en-US" sz="2400" b="1">
                    <a:latin typeface="Times New Roman" pitchFamily="18" charset="0"/>
                  </a:rPr>
                  <a:t> (</a:t>
                </a:r>
                <a:r>
                  <a:rPr lang="ru-RU" sz="2400" b="1">
                    <a:latin typeface="Times New Roman" pitchFamily="18" charset="0"/>
                  </a:rPr>
                  <a:t>ч)</a:t>
                </a:r>
              </a:p>
            </p:txBody>
          </p:sp>
          <p:sp>
            <p:nvSpPr>
              <p:cNvPr id="37932" name="Text Box 44"/>
              <p:cNvSpPr txBox="1">
                <a:spLocks noChangeArrowheads="1"/>
              </p:cNvSpPr>
              <p:nvPr/>
            </p:nvSpPr>
            <p:spPr bwMode="auto">
              <a:xfrm>
                <a:off x="249" y="2387"/>
                <a:ext cx="6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</a:rPr>
                  <a:t>S</a:t>
                </a:r>
                <a:r>
                  <a:rPr lang="en-US" sz="2400" b="1">
                    <a:latin typeface="Times New Roman" pitchFamily="18" charset="0"/>
                  </a:rPr>
                  <a:t> (</a:t>
                </a:r>
                <a:r>
                  <a:rPr lang="ru-RU" sz="2400" b="1">
                    <a:latin typeface="Times New Roman" pitchFamily="18" charset="0"/>
                  </a:rPr>
                  <a:t>км)</a:t>
                </a:r>
              </a:p>
            </p:txBody>
          </p:sp>
        </p:grpSp>
        <p:sp>
          <p:nvSpPr>
            <p:cNvPr id="37933" name="Text Box 45"/>
            <p:cNvSpPr txBox="1">
              <a:spLocks noChangeArrowheads="1"/>
            </p:cNvSpPr>
            <p:nvPr/>
          </p:nvSpPr>
          <p:spPr bwMode="auto">
            <a:xfrm>
              <a:off x="3841" y="1661"/>
              <a:ext cx="5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37934" name="Text Box 46"/>
            <p:cNvSpPr txBox="1">
              <a:spLocks noChangeArrowheads="1"/>
            </p:cNvSpPr>
            <p:nvPr/>
          </p:nvSpPr>
          <p:spPr bwMode="auto">
            <a:xfrm>
              <a:off x="3923" y="134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23</a:t>
              </a:r>
            </a:p>
          </p:txBody>
        </p:sp>
        <p:sp>
          <p:nvSpPr>
            <p:cNvPr id="37935" name="Text Box 47"/>
            <p:cNvSpPr txBox="1">
              <a:spLocks noChangeArrowheads="1"/>
            </p:cNvSpPr>
            <p:nvPr/>
          </p:nvSpPr>
          <p:spPr bwMode="auto">
            <a:xfrm>
              <a:off x="4377" y="2024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420</a:t>
              </a:r>
            </a:p>
          </p:txBody>
        </p:sp>
        <p:sp>
          <p:nvSpPr>
            <p:cNvPr id="37936" name="Text Box 48"/>
            <p:cNvSpPr txBox="1">
              <a:spLocks noChangeArrowheads="1"/>
            </p:cNvSpPr>
            <p:nvPr/>
          </p:nvSpPr>
          <p:spPr bwMode="auto">
            <a:xfrm>
              <a:off x="4422" y="1661"/>
              <a:ext cx="5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4970" y="2024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280</a:t>
              </a:r>
            </a:p>
          </p:txBody>
        </p:sp>
        <p:sp>
          <p:nvSpPr>
            <p:cNvPr id="37938" name="Text Box 50"/>
            <p:cNvSpPr txBox="1">
              <a:spLocks noChangeArrowheads="1"/>
            </p:cNvSpPr>
            <p:nvPr/>
          </p:nvSpPr>
          <p:spPr bwMode="auto">
            <a:xfrm>
              <a:off x="5102" y="134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70</a:t>
              </a:r>
            </a:p>
          </p:txBody>
        </p:sp>
      </p:grpSp>
      <p:sp>
        <p:nvSpPr>
          <p:cNvPr id="50" name="Заголовок 4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1" name="Содержимое 50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AutoShape 2"/>
          <p:cNvSpPr>
            <a:spLocks noChangeArrowheads="1"/>
          </p:cNvSpPr>
          <p:nvPr/>
        </p:nvSpPr>
        <p:spPr bwMode="auto">
          <a:xfrm>
            <a:off x="1690688" y="114300"/>
            <a:ext cx="5665787" cy="578882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3175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800" b="1" dirty="0" smtClean="0">
                <a:solidFill>
                  <a:schemeClr val="accent2"/>
                </a:solidFill>
                <a:latin typeface="Times New Roman" pitchFamily="18" charset="0"/>
              </a:rPr>
              <a:t>Самостоятельная работа</a:t>
            </a:r>
            <a:endParaRPr lang="ru-RU" sz="2800" b="1" dirty="0">
              <a:solidFill>
                <a:schemeClr val="accent2"/>
              </a:solidFill>
              <a:latin typeface="Times New Roman" pitchFamily="18" charset="0"/>
            </a:endParaRPr>
          </a:p>
        </p:txBody>
      </p:sp>
      <p:sp>
        <p:nvSpPr>
          <p:cNvPr id="37891" name="AutoShape 3"/>
          <p:cNvSpPr>
            <a:spLocks noChangeArrowheads="1"/>
          </p:cNvSpPr>
          <p:nvPr/>
        </p:nvSpPr>
        <p:spPr bwMode="auto">
          <a:xfrm>
            <a:off x="428596" y="928670"/>
            <a:ext cx="2228850" cy="500063"/>
          </a:xfrm>
          <a:prstGeom prst="roundRect">
            <a:avLst>
              <a:gd name="adj" fmla="val 16667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3175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1 вариант</a:t>
            </a:r>
          </a:p>
        </p:txBody>
      </p:sp>
      <p:sp>
        <p:nvSpPr>
          <p:cNvPr id="37892" name="AutoShape 4"/>
          <p:cNvSpPr>
            <a:spLocks noChangeArrowheads="1"/>
          </p:cNvSpPr>
          <p:nvPr/>
        </p:nvSpPr>
        <p:spPr bwMode="auto">
          <a:xfrm>
            <a:off x="428596" y="3786190"/>
            <a:ext cx="2228850" cy="500063"/>
          </a:xfrm>
          <a:prstGeom prst="roundRect">
            <a:avLst>
              <a:gd name="adj" fmla="val 0"/>
            </a:avLst>
          </a:prstGeom>
          <a:gradFill rotWithShape="1">
            <a:gsLst>
              <a:gs pos="0">
                <a:schemeClr val="accent1"/>
              </a:gs>
              <a:gs pos="50000">
                <a:schemeClr val="accent1">
                  <a:gamma/>
                  <a:tint val="0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 w="3175">
            <a:solidFill>
              <a:schemeClr val="accent1"/>
            </a:solidFill>
            <a:round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400" b="1" dirty="0">
                <a:latin typeface="Times New Roman" pitchFamily="18" charset="0"/>
              </a:rPr>
              <a:t>2 вариант</a:t>
            </a:r>
          </a:p>
        </p:txBody>
      </p:sp>
      <p:sp>
        <p:nvSpPr>
          <p:cNvPr id="37893" name="Text Box 5"/>
          <p:cNvSpPr txBox="1">
            <a:spLocks noChangeArrowheads="1"/>
          </p:cNvSpPr>
          <p:nvPr/>
        </p:nvSpPr>
        <p:spPr bwMode="auto">
          <a:xfrm>
            <a:off x="250825" y="1484313"/>
            <a:ext cx="88931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sz="2400" b="1">
                <a:latin typeface="Times New Roman" pitchFamily="18" charset="0"/>
              </a:rPr>
              <a:t>Используя формулу </a:t>
            </a:r>
            <a:r>
              <a:rPr lang="en-US" sz="2400" b="1" i="1">
                <a:latin typeface="Times New Roman" pitchFamily="18" charset="0"/>
              </a:rPr>
              <a:t>s</a:t>
            </a:r>
            <a:r>
              <a:rPr lang="en-US" sz="2400" b="1">
                <a:latin typeface="Times New Roman" pitchFamily="18" charset="0"/>
              </a:rPr>
              <a:t> </a:t>
            </a:r>
            <a:r>
              <a:rPr lang="ru-RU" sz="2400" b="1">
                <a:latin typeface="Times New Roman" pitchFamily="18" charset="0"/>
              </a:rPr>
              <a:t>= </a:t>
            </a:r>
            <a:r>
              <a:rPr lang="en-US" sz="2400" b="1" i="1">
                <a:latin typeface="Times New Roman" pitchFamily="18" charset="0"/>
              </a:rPr>
              <a:t>vt</a:t>
            </a:r>
            <a:r>
              <a:rPr lang="ru-RU" sz="2400" b="1">
                <a:latin typeface="Times New Roman" pitchFamily="18" charset="0"/>
              </a:rPr>
              <a:t>, найдите неизвестную величину:</a:t>
            </a:r>
          </a:p>
        </p:txBody>
      </p:sp>
      <p:grpSp>
        <p:nvGrpSpPr>
          <p:cNvPr id="2" name="Group 7"/>
          <p:cNvGrpSpPr>
            <a:grpSpLocks/>
          </p:cNvGrpSpPr>
          <p:nvPr/>
        </p:nvGrpSpPr>
        <p:grpSpPr bwMode="auto">
          <a:xfrm>
            <a:off x="358775" y="1989138"/>
            <a:ext cx="4176713" cy="1655762"/>
            <a:chOff x="204" y="1298"/>
            <a:chExt cx="2453" cy="1043"/>
          </a:xfrm>
        </p:grpSpPr>
        <p:grpSp>
          <p:nvGrpSpPr>
            <p:cNvPr id="3" name="Group 8"/>
            <p:cNvGrpSpPr>
              <a:grpSpLocks/>
            </p:cNvGrpSpPr>
            <p:nvPr/>
          </p:nvGrpSpPr>
          <p:grpSpPr bwMode="auto">
            <a:xfrm>
              <a:off x="204" y="1298"/>
              <a:ext cx="2453" cy="1043"/>
              <a:chOff x="204" y="1517"/>
              <a:chExt cx="2453" cy="1230"/>
            </a:xfrm>
          </p:grpSpPr>
          <p:grpSp>
            <p:nvGrpSpPr>
              <p:cNvPr id="4" name="Group 9"/>
              <p:cNvGrpSpPr>
                <a:grpSpLocks/>
              </p:cNvGrpSpPr>
              <p:nvPr/>
            </p:nvGrpSpPr>
            <p:grpSpPr bwMode="auto">
              <a:xfrm>
                <a:off x="204" y="1517"/>
                <a:ext cx="2453" cy="1230"/>
                <a:chOff x="204" y="1517"/>
                <a:chExt cx="2453" cy="1230"/>
              </a:xfrm>
            </p:grpSpPr>
            <p:grpSp>
              <p:nvGrpSpPr>
                <p:cNvPr id="5" name="Group 10"/>
                <p:cNvGrpSpPr>
                  <a:grpSpLocks/>
                </p:cNvGrpSpPr>
                <p:nvPr/>
              </p:nvGrpSpPr>
              <p:grpSpPr bwMode="auto">
                <a:xfrm>
                  <a:off x="207" y="1517"/>
                  <a:ext cx="2449" cy="1225"/>
                  <a:chOff x="204" y="1525"/>
                  <a:chExt cx="2449" cy="1225"/>
                </a:xfrm>
              </p:grpSpPr>
              <p:sp>
                <p:nvSpPr>
                  <p:cNvPr id="37899" name="Line 11"/>
                  <p:cNvSpPr>
                    <a:spLocks noChangeShapeType="1"/>
                  </p:cNvSpPr>
                  <p:nvPr/>
                </p:nvSpPr>
                <p:spPr bwMode="auto">
                  <a:xfrm>
                    <a:off x="204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00" name="Line 12"/>
                  <p:cNvSpPr>
                    <a:spLocks noChangeShapeType="1"/>
                  </p:cNvSpPr>
                  <p:nvPr/>
                </p:nvSpPr>
                <p:spPr bwMode="auto">
                  <a:xfrm>
                    <a:off x="918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01" name="Line 13"/>
                  <p:cNvSpPr>
                    <a:spLocks noChangeShapeType="1"/>
                  </p:cNvSpPr>
                  <p:nvPr/>
                </p:nvSpPr>
                <p:spPr bwMode="auto">
                  <a:xfrm>
                    <a:off x="1496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02" name="Line 14"/>
                  <p:cNvSpPr>
                    <a:spLocks noChangeShapeType="1"/>
                  </p:cNvSpPr>
                  <p:nvPr/>
                </p:nvSpPr>
                <p:spPr bwMode="auto">
                  <a:xfrm>
                    <a:off x="2074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03" name="Line 15"/>
                  <p:cNvSpPr>
                    <a:spLocks noChangeShapeType="1"/>
                  </p:cNvSpPr>
                  <p:nvPr/>
                </p:nvSpPr>
                <p:spPr bwMode="auto">
                  <a:xfrm>
                    <a:off x="2653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7904" name="Line 16"/>
                <p:cNvSpPr>
                  <a:spLocks noChangeShapeType="1"/>
                </p:cNvSpPr>
                <p:nvPr/>
              </p:nvSpPr>
              <p:spPr bwMode="auto">
                <a:xfrm>
                  <a:off x="204" y="1525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05" name="Line 17"/>
                <p:cNvSpPr>
                  <a:spLocks noChangeShapeType="1"/>
                </p:cNvSpPr>
                <p:nvPr/>
              </p:nvSpPr>
              <p:spPr bwMode="auto">
                <a:xfrm>
                  <a:off x="204" y="1932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06" name="Line 18"/>
                <p:cNvSpPr>
                  <a:spLocks noChangeShapeType="1"/>
                </p:cNvSpPr>
                <p:nvPr/>
              </p:nvSpPr>
              <p:spPr bwMode="auto">
                <a:xfrm>
                  <a:off x="204" y="2339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07" name="Line 19"/>
                <p:cNvSpPr>
                  <a:spLocks noChangeShapeType="1"/>
                </p:cNvSpPr>
                <p:nvPr/>
              </p:nvSpPr>
              <p:spPr bwMode="auto">
                <a:xfrm>
                  <a:off x="204" y="2747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908" name="Text Box 20"/>
              <p:cNvSpPr txBox="1">
                <a:spLocks noChangeArrowheads="1"/>
              </p:cNvSpPr>
              <p:nvPr/>
            </p:nvSpPr>
            <p:spPr bwMode="auto">
              <a:xfrm>
                <a:off x="204" y="1616"/>
                <a:ext cx="726" cy="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i="1">
                    <a:latin typeface="Times New Roman" pitchFamily="18" charset="0"/>
                  </a:rPr>
                  <a:t>v</a:t>
                </a:r>
                <a:r>
                  <a:rPr lang="en-US" sz="2000" b="1">
                    <a:latin typeface="Times New Roman" pitchFamily="18" charset="0"/>
                  </a:rPr>
                  <a:t> (</a:t>
                </a:r>
                <a:r>
                  <a:rPr lang="ru-RU" sz="2000" b="1">
                    <a:latin typeface="Times New Roman" pitchFamily="18" charset="0"/>
                  </a:rPr>
                  <a:t>км/ч)</a:t>
                </a:r>
              </a:p>
            </p:txBody>
          </p:sp>
          <p:sp>
            <p:nvSpPr>
              <p:cNvPr id="37909" name="Text Box 21"/>
              <p:cNvSpPr txBox="1">
                <a:spLocks noChangeArrowheads="1"/>
              </p:cNvSpPr>
              <p:nvPr/>
            </p:nvSpPr>
            <p:spPr bwMode="auto">
              <a:xfrm>
                <a:off x="385" y="1979"/>
                <a:ext cx="454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</a:rPr>
                  <a:t>t</a:t>
                </a:r>
                <a:r>
                  <a:rPr lang="en-US" sz="2400" b="1">
                    <a:latin typeface="Times New Roman" pitchFamily="18" charset="0"/>
                  </a:rPr>
                  <a:t> (</a:t>
                </a:r>
                <a:r>
                  <a:rPr lang="ru-RU" sz="2400" b="1">
                    <a:latin typeface="Times New Roman" pitchFamily="18" charset="0"/>
                  </a:rPr>
                  <a:t>ч)</a:t>
                </a:r>
              </a:p>
            </p:txBody>
          </p:sp>
          <p:sp>
            <p:nvSpPr>
              <p:cNvPr id="37910" name="Text Box 22"/>
              <p:cNvSpPr txBox="1">
                <a:spLocks noChangeArrowheads="1"/>
              </p:cNvSpPr>
              <p:nvPr/>
            </p:nvSpPr>
            <p:spPr bwMode="auto">
              <a:xfrm>
                <a:off x="249" y="2387"/>
                <a:ext cx="6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</a:rPr>
                  <a:t>S</a:t>
                </a:r>
                <a:r>
                  <a:rPr lang="en-US" sz="2400" b="1">
                    <a:latin typeface="Times New Roman" pitchFamily="18" charset="0"/>
                  </a:rPr>
                  <a:t> (</a:t>
                </a:r>
                <a:r>
                  <a:rPr lang="ru-RU" sz="2400" b="1">
                    <a:latin typeface="Times New Roman" pitchFamily="18" charset="0"/>
                  </a:rPr>
                  <a:t>км)</a:t>
                </a:r>
              </a:p>
            </p:txBody>
          </p:sp>
        </p:grpSp>
        <p:sp>
          <p:nvSpPr>
            <p:cNvPr id="37911" name="Text Box 23"/>
            <p:cNvSpPr txBox="1">
              <a:spLocks noChangeArrowheads="1"/>
            </p:cNvSpPr>
            <p:nvPr/>
          </p:nvSpPr>
          <p:spPr bwMode="auto">
            <a:xfrm>
              <a:off x="909" y="1661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6</a:t>
              </a:r>
            </a:p>
          </p:txBody>
        </p:sp>
        <p:sp>
          <p:nvSpPr>
            <p:cNvPr id="37912" name="Text Box 24"/>
            <p:cNvSpPr txBox="1">
              <a:spLocks noChangeArrowheads="1"/>
            </p:cNvSpPr>
            <p:nvPr/>
          </p:nvSpPr>
          <p:spPr bwMode="auto">
            <a:xfrm>
              <a:off x="1020" y="134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27</a:t>
              </a:r>
            </a:p>
          </p:txBody>
        </p:sp>
        <p:sp>
          <p:nvSpPr>
            <p:cNvPr id="37913" name="Text Box 25"/>
            <p:cNvSpPr txBox="1">
              <a:spLocks noChangeArrowheads="1"/>
            </p:cNvSpPr>
            <p:nvPr/>
          </p:nvSpPr>
          <p:spPr bwMode="auto">
            <a:xfrm>
              <a:off x="1519" y="2024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480</a:t>
              </a:r>
            </a:p>
          </p:txBody>
        </p:sp>
        <p:sp>
          <p:nvSpPr>
            <p:cNvPr id="37914" name="Text Box 26"/>
            <p:cNvSpPr txBox="1">
              <a:spLocks noChangeArrowheads="1"/>
            </p:cNvSpPr>
            <p:nvPr/>
          </p:nvSpPr>
          <p:spPr bwMode="auto">
            <a:xfrm>
              <a:off x="1519" y="1344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60</a:t>
              </a:r>
            </a:p>
          </p:txBody>
        </p:sp>
        <p:sp>
          <p:nvSpPr>
            <p:cNvPr id="37915" name="Text Box 27"/>
            <p:cNvSpPr txBox="1">
              <a:spLocks noChangeArrowheads="1"/>
            </p:cNvSpPr>
            <p:nvPr/>
          </p:nvSpPr>
          <p:spPr bwMode="auto">
            <a:xfrm>
              <a:off x="2067" y="2024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520</a:t>
              </a:r>
            </a:p>
          </p:txBody>
        </p:sp>
        <p:sp>
          <p:nvSpPr>
            <p:cNvPr id="37916" name="Text Box 28"/>
            <p:cNvSpPr txBox="1">
              <a:spLocks noChangeArrowheads="1"/>
            </p:cNvSpPr>
            <p:nvPr/>
          </p:nvSpPr>
          <p:spPr bwMode="auto">
            <a:xfrm>
              <a:off x="2067" y="1661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4</a:t>
              </a:r>
            </a:p>
          </p:txBody>
        </p:sp>
      </p:grpSp>
      <p:grpSp>
        <p:nvGrpSpPr>
          <p:cNvPr id="6" name="Group 29"/>
          <p:cNvGrpSpPr>
            <a:grpSpLocks/>
          </p:cNvGrpSpPr>
          <p:nvPr/>
        </p:nvGrpSpPr>
        <p:grpSpPr bwMode="auto">
          <a:xfrm>
            <a:off x="357158" y="4500570"/>
            <a:ext cx="4176713" cy="1655762"/>
            <a:chOff x="3103" y="1298"/>
            <a:chExt cx="2453" cy="1043"/>
          </a:xfrm>
        </p:grpSpPr>
        <p:grpSp>
          <p:nvGrpSpPr>
            <p:cNvPr id="7" name="Group 30"/>
            <p:cNvGrpSpPr>
              <a:grpSpLocks/>
            </p:cNvGrpSpPr>
            <p:nvPr/>
          </p:nvGrpSpPr>
          <p:grpSpPr bwMode="auto">
            <a:xfrm>
              <a:off x="3103" y="1298"/>
              <a:ext cx="2453" cy="1043"/>
              <a:chOff x="204" y="1517"/>
              <a:chExt cx="2453" cy="1230"/>
            </a:xfrm>
          </p:grpSpPr>
          <p:grpSp>
            <p:nvGrpSpPr>
              <p:cNvPr id="8" name="Group 31"/>
              <p:cNvGrpSpPr>
                <a:grpSpLocks/>
              </p:cNvGrpSpPr>
              <p:nvPr/>
            </p:nvGrpSpPr>
            <p:grpSpPr bwMode="auto">
              <a:xfrm>
                <a:off x="204" y="1517"/>
                <a:ext cx="2453" cy="1230"/>
                <a:chOff x="204" y="1517"/>
                <a:chExt cx="2453" cy="1230"/>
              </a:xfrm>
            </p:grpSpPr>
            <p:grpSp>
              <p:nvGrpSpPr>
                <p:cNvPr id="9" name="Group 32"/>
                <p:cNvGrpSpPr>
                  <a:grpSpLocks/>
                </p:cNvGrpSpPr>
                <p:nvPr/>
              </p:nvGrpSpPr>
              <p:grpSpPr bwMode="auto">
                <a:xfrm>
                  <a:off x="207" y="1517"/>
                  <a:ext cx="2449" cy="1225"/>
                  <a:chOff x="204" y="1525"/>
                  <a:chExt cx="2449" cy="1225"/>
                </a:xfrm>
              </p:grpSpPr>
              <p:sp>
                <p:nvSpPr>
                  <p:cNvPr id="37921" name="Line 33"/>
                  <p:cNvSpPr>
                    <a:spLocks noChangeShapeType="1"/>
                  </p:cNvSpPr>
                  <p:nvPr/>
                </p:nvSpPr>
                <p:spPr bwMode="auto">
                  <a:xfrm>
                    <a:off x="204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22" name="Line 34"/>
                  <p:cNvSpPr>
                    <a:spLocks noChangeShapeType="1"/>
                  </p:cNvSpPr>
                  <p:nvPr/>
                </p:nvSpPr>
                <p:spPr bwMode="auto">
                  <a:xfrm>
                    <a:off x="918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23" name="Line 35"/>
                  <p:cNvSpPr>
                    <a:spLocks noChangeShapeType="1"/>
                  </p:cNvSpPr>
                  <p:nvPr/>
                </p:nvSpPr>
                <p:spPr bwMode="auto">
                  <a:xfrm>
                    <a:off x="1496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24" name="Line 36"/>
                  <p:cNvSpPr>
                    <a:spLocks noChangeShapeType="1"/>
                  </p:cNvSpPr>
                  <p:nvPr/>
                </p:nvSpPr>
                <p:spPr bwMode="auto">
                  <a:xfrm>
                    <a:off x="2074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  <p:sp>
                <p:nvSpPr>
                  <p:cNvPr id="37925" name="Line 37"/>
                  <p:cNvSpPr>
                    <a:spLocks noChangeShapeType="1"/>
                  </p:cNvSpPr>
                  <p:nvPr/>
                </p:nvSpPr>
                <p:spPr bwMode="auto">
                  <a:xfrm>
                    <a:off x="2653" y="1525"/>
                    <a:ext cx="0" cy="1225"/>
                  </a:xfrm>
                  <a:prstGeom prst="line">
                    <a:avLst/>
                  </a:prstGeom>
                  <a:noFill/>
                  <a:ln w="28575">
                    <a:solidFill>
                      <a:schemeClr val="accent2"/>
                    </a:solidFill>
                    <a:round/>
                    <a:headEnd/>
                    <a:tailEnd/>
                  </a:ln>
                  <a:effectLst/>
                </p:spPr>
                <p:txBody>
                  <a:bodyPr/>
                  <a:lstStyle/>
                  <a:p>
                    <a:endParaRPr lang="ru-RU"/>
                  </a:p>
                </p:txBody>
              </p:sp>
            </p:grpSp>
            <p:sp>
              <p:nvSpPr>
                <p:cNvPr id="37926" name="Line 38"/>
                <p:cNvSpPr>
                  <a:spLocks noChangeShapeType="1"/>
                </p:cNvSpPr>
                <p:nvPr/>
              </p:nvSpPr>
              <p:spPr bwMode="auto">
                <a:xfrm>
                  <a:off x="204" y="1525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27" name="Line 39"/>
                <p:cNvSpPr>
                  <a:spLocks noChangeShapeType="1"/>
                </p:cNvSpPr>
                <p:nvPr/>
              </p:nvSpPr>
              <p:spPr bwMode="auto">
                <a:xfrm>
                  <a:off x="204" y="1932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28" name="Line 40"/>
                <p:cNvSpPr>
                  <a:spLocks noChangeShapeType="1"/>
                </p:cNvSpPr>
                <p:nvPr/>
              </p:nvSpPr>
              <p:spPr bwMode="auto">
                <a:xfrm>
                  <a:off x="204" y="2339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37929" name="Line 41"/>
                <p:cNvSpPr>
                  <a:spLocks noChangeShapeType="1"/>
                </p:cNvSpPr>
                <p:nvPr/>
              </p:nvSpPr>
              <p:spPr bwMode="auto">
                <a:xfrm>
                  <a:off x="204" y="2747"/>
                  <a:ext cx="2453" cy="0"/>
                </a:xfrm>
                <a:prstGeom prst="line">
                  <a:avLst/>
                </a:prstGeom>
                <a:noFill/>
                <a:ln w="28575">
                  <a:solidFill>
                    <a:schemeClr val="accent2"/>
                  </a:solidFill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37930" name="Text Box 42"/>
              <p:cNvSpPr txBox="1">
                <a:spLocks noChangeArrowheads="1"/>
              </p:cNvSpPr>
              <p:nvPr/>
            </p:nvSpPr>
            <p:spPr bwMode="auto">
              <a:xfrm>
                <a:off x="204" y="1616"/>
                <a:ext cx="726" cy="295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000" b="1" i="1">
                    <a:latin typeface="Times New Roman" pitchFamily="18" charset="0"/>
                  </a:rPr>
                  <a:t>v</a:t>
                </a:r>
                <a:r>
                  <a:rPr lang="en-US" sz="2000" b="1">
                    <a:latin typeface="Times New Roman" pitchFamily="18" charset="0"/>
                  </a:rPr>
                  <a:t> (</a:t>
                </a:r>
                <a:r>
                  <a:rPr lang="ru-RU" sz="2000" b="1">
                    <a:latin typeface="Times New Roman" pitchFamily="18" charset="0"/>
                  </a:rPr>
                  <a:t>км/ч)</a:t>
                </a:r>
              </a:p>
            </p:txBody>
          </p:sp>
          <p:sp>
            <p:nvSpPr>
              <p:cNvPr id="37931" name="Text Box 43"/>
              <p:cNvSpPr txBox="1">
                <a:spLocks noChangeArrowheads="1"/>
              </p:cNvSpPr>
              <p:nvPr/>
            </p:nvSpPr>
            <p:spPr bwMode="auto">
              <a:xfrm>
                <a:off x="385" y="1979"/>
                <a:ext cx="454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</a:rPr>
                  <a:t>t</a:t>
                </a:r>
                <a:r>
                  <a:rPr lang="en-US" sz="2400" b="1">
                    <a:latin typeface="Times New Roman" pitchFamily="18" charset="0"/>
                  </a:rPr>
                  <a:t> (</a:t>
                </a:r>
                <a:r>
                  <a:rPr lang="ru-RU" sz="2400" b="1">
                    <a:latin typeface="Times New Roman" pitchFamily="18" charset="0"/>
                  </a:rPr>
                  <a:t>ч)</a:t>
                </a:r>
              </a:p>
            </p:txBody>
          </p:sp>
          <p:sp>
            <p:nvSpPr>
              <p:cNvPr id="37932" name="Text Box 44"/>
              <p:cNvSpPr txBox="1">
                <a:spLocks noChangeArrowheads="1"/>
              </p:cNvSpPr>
              <p:nvPr/>
            </p:nvSpPr>
            <p:spPr bwMode="auto">
              <a:xfrm>
                <a:off x="249" y="2387"/>
                <a:ext cx="680" cy="340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  <a:effectLst/>
            </p:spPr>
            <p:txBody>
              <a:bodyPr>
                <a:spAutoFit/>
              </a:bodyPr>
              <a:lstStyle/>
              <a:p>
                <a:pPr>
                  <a:spcBef>
                    <a:spcPct val="50000"/>
                  </a:spcBef>
                </a:pPr>
                <a:r>
                  <a:rPr lang="en-US" sz="2400" b="1" i="1">
                    <a:latin typeface="Times New Roman" pitchFamily="18" charset="0"/>
                  </a:rPr>
                  <a:t>S</a:t>
                </a:r>
                <a:r>
                  <a:rPr lang="en-US" sz="2400" b="1">
                    <a:latin typeface="Times New Roman" pitchFamily="18" charset="0"/>
                  </a:rPr>
                  <a:t> (</a:t>
                </a:r>
                <a:r>
                  <a:rPr lang="ru-RU" sz="2400" b="1">
                    <a:latin typeface="Times New Roman" pitchFamily="18" charset="0"/>
                  </a:rPr>
                  <a:t>км)</a:t>
                </a:r>
              </a:p>
            </p:txBody>
          </p:sp>
        </p:grpSp>
        <p:sp>
          <p:nvSpPr>
            <p:cNvPr id="37933" name="Text Box 45"/>
            <p:cNvSpPr txBox="1">
              <a:spLocks noChangeArrowheads="1"/>
            </p:cNvSpPr>
            <p:nvPr/>
          </p:nvSpPr>
          <p:spPr bwMode="auto">
            <a:xfrm>
              <a:off x="3841" y="1661"/>
              <a:ext cx="5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9</a:t>
              </a:r>
            </a:p>
          </p:txBody>
        </p:sp>
        <p:sp>
          <p:nvSpPr>
            <p:cNvPr id="37934" name="Text Box 46"/>
            <p:cNvSpPr txBox="1">
              <a:spLocks noChangeArrowheads="1"/>
            </p:cNvSpPr>
            <p:nvPr/>
          </p:nvSpPr>
          <p:spPr bwMode="auto">
            <a:xfrm>
              <a:off x="3923" y="134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23</a:t>
              </a:r>
            </a:p>
          </p:txBody>
        </p:sp>
        <p:sp>
          <p:nvSpPr>
            <p:cNvPr id="37935" name="Text Box 47"/>
            <p:cNvSpPr txBox="1">
              <a:spLocks noChangeArrowheads="1"/>
            </p:cNvSpPr>
            <p:nvPr/>
          </p:nvSpPr>
          <p:spPr bwMode="auto">
            <a:xfrm>
              <a:off x="4377" y="2024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420</a:t>
              </a:r>
            </a:p>
          </p:txBody>
        </p:sp>
        <p:sp>
          <p:nvSpPr>
            <p:cNvPr id="37936" name="Text Box 48"/>
            <p:cNvSpPr txBox="1">
              <a:spLocks noChangeArrowheads="1"/>
            </p:cNvSpPr>
            <p:nvPr/>
          </p:nvSpPr>
          <p:spPr bwMode="auto">
            <a:xfrm>
              <a:off x="4422" y="1661"/>
              <a:ext cx="54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3</a:t>
              </a:r>
            </a:p>
          </p:txBody>
        </p:sp>
        <p:sp>
          <p:nvSpPr>
            <p:cNvPr id="37937" name="Text Box 49"/>
            <p:cNvSpPr txBox="1">
              <a:spLocks noChangeArrowheads="1"/>
            </p:cNvSpPr>
            <p:nvPr/>
          </p:nvSpPr>
          <p:spPr bwMode="auto">
            <a:xfrm>
              <a:off x="4970" y="2024"/>
              <a:ext cx="586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280</a:t>
              </a:r>
            </a:p>
          </p:txBody>
        </p:sp>
        <p:sp>
          <p:nvSpPr>
            <p:cNvPr id="37938" name="Text Box 50"/>
            <p:cNvSpPr txBox="1">
              <a:spLocks noChangeArrowheads="1"/>
            </p:cNvSpPr>
            <p:nvPr/>
          </p:nvSpPr>
          <p:spPr bwMode="auto">
            <a:xfrm>
              <a:off x="5102" y="1344"/>
              <a:ext cx="318" cy="28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ru-RU" sz="2400" b="1">
                  <a:latin typeface="Times New Roman" pitchFamily="18" charset="0"/>
                </a:rPr>
                <a:t>70</a:t>
              </a:r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1714480" y="321468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162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1" name="TextBox 50"/>
          <p:cNvSpPr txBox="1"/>
          <p:nvPr/>
        </p:nvSpPr>
        <p:spPr>
          <a:xfrm>
            <a:off x="2714612" y="2643182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8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643306" y="2143116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130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3" name="TextBox 52"/>
          <p:cNvSpPr txBox="1"/>
          <p:nvPr/>
        </p:nvSpPr>
        <p:spPr>
          <a:xfrm>
            <a:off x="1643042" y="5643578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207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2643174" y="4714884"/>
            <a:ext cx="7858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140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5" name="TextBox 54"/>
          <p:cNvSpPr txBox="1"/>
          <p:nvPr/>
        </p:nvSpPr>
        <p:spPr>
          <a:xfrm>
            <a:off x="3714744" y="5143512"/>
            <a:ext cx="6429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rgbClr val="FF0000"/>
                </a:solidFill>
              </a:rPr>
              <a:t>4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56" name="Заголовок 5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7" name="Содержимое 56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85720" y="357166"/>
            <a:ext cx="8401080" cy="5768997"/>
          </a:xfrm>
        </p:spPr>
        <p:txBody>
          <a:bodyPr>
            <a:normAutofit fontScale="92500" lnSpcReduction="10000"/>
          </a:bodyPr>
          <a:lstStyle/>
          <a:p>
            <a:r>
              <a:rPr lang="ru-RU" sz="1800" dirty="0">
                <a:solidFill>
                  <a:srgbClr val="FF0000"/>
                </a:solidFill>
              </a:rPr>
              <a:t>1 вариант</a:t>
            </a:r>
          </a:p>
          <a:p>
            <a:r>
              <a:rPr lang="ru-RU" sz="1800" dirty="0"/>
              <a:t>1. Автомобиль движется со скоростью 85 км/ч.  За какое время он проедет 1020 км ?</a:t>
            </a:r>
          </a:p>
          <a:p>
            <a:r>
              <a:rPr lang="ru-RU" sz="1800" dirty="0"/>
              <a:t>а)  12 ч                          б)  11ч                         в)  10 ч                   г) другой ответ.</a:t>
            </a:r>
          </a:p>
          <a:p>
            <a:r>
              <a:rPr lang="ru-RU" sz="1800" dirty="0"/>
              <a:t>2. Запишите формулу вычисления периметра треугольника, стороны которого  -  а, </a:t>
            </a:r>
            <a:r>
              <a:rPr lang="ru-RU" sz="1800" dirty="0" err="1"/>
              <a:t>b</a:t>
            </a:r>
            <a:r>
              <a:rPr lang="ru-RU" sz="1800" dirty="0"/>
              <a:t> и с.</a:t>
            </a:r>
          </a:p>
          <a:p>
            <a:r>
              <a:rPr lang="ru-RU" sz="1800" dirty="0"/>
              <a:t>а)   Р=2(</a:t>
            </a:r>
            <a:r>
              <a:rPr lang="ru-RU" sz="1800" dirty="0" err="1"/>
              <a:t>a+b+c</a:t>
            </a:r>
            <a:r>
              <a:rPr lang="ru-RU" sz="1800" dirty="0"/>
              <a:t>)              б)  </a:t>
            </a:r>
            <a:r>
              <a:rPr lang="ru-RU" sz="1800" dirty="0" err="1"/>
              <a:t>Р=abc</a:t>
            </a:r>
            <a:r>
              <a:rPr lang="ru-RU" sz="1800" dirty="0"/>
              <a:t>                    в)  </a:t>
            </a:r>
            <a:r>
              <a:rPr lang="ru-RU" sz="1800" dirty="0" err="1"/>
              <a:t>Р=a+b+c</a:t>
            </a:r>
            <a:r>
              <a:rPr lang="ru-RU" sz="1800" dirty="0"/>
              <a:t>           г)  другой ответ.</a:t>
            </a:r>
          </a:p>
          <a:p>
            <a:r>
              <a:rPr lang="ru-RU" sz="1800" dirty="0" smtClean="0"/>
              <a:t>3.</a:t>
            </a:r>
            <a:r>
              <a:rPr lang="ru-RU" sz="1800" dirty="0"/>
              <a:t>  Выберите формулу так, чтобы при t=5  значение  S=95.</a:t>
            </a:r>
          </a:p>
          <a:p>
            <a:r>
              <a:rPr lang="ru-RU" sz="1800" dirty="0"/>
              <a:t>а)  S=17t                         б)  S=18t+5                в)  S=18t─5           г)  другой  ответ.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2 </a:t>
            </a:r>
            <a:r>
              <a:rPr lang="ru-RU" sz="1800" dirty="0">
                <a:solidFill>
                  <a:srgbClr val="FF0000"/>
                </a:solidFill>
              </a:rPr>
              <a:t>вариант</a:t>
            </a:r>
          </a:p>
          <a:p>
            <a:r>
              <a:rPr lang="ru-RU" sz="1800" dirty="0"/>
              <a:t>1. Автомобиль движется со скоростью 55 км/ч.  За какое время он проедет 1155 км ?</a:t>
            </a:r>
          </a:p>
          <a:p>
            <a:r>
              <a:rPr lang="ru-RU" sz="1800" dirty="0"/>
              <a:t>а)  20 ч                          б)  21ч                         в)  23 ч                    г) другой ответ.</a:t>
            </a:r>
          </a:p>
          <a:p>
            <a:r>
              <a:rPr lang="ru-RU" sz="1800" dirty="0"/>
              <a:t>2. Запишите в виде формулу вычисления правило нахождения периметра квадрата, со стороной  а.</a:t>
            </a:r>
          </a:p>
          <a:p>
            <a:r>
              <a:rPr lang="ru-RU" sz="1800" dirty="0"/>
              <a:t>а)   Р=2a                        б)  Р=4a                       в)  </a:t>
            </a:r>
            <a:r>
              <a:rPr lang="ru-RU" sz="1800" dirty="0" err="1"/>
              <a:t>Р=a</a:t>
            </a:r>
            <a:r>
              <a:rPr lang="ru-RU" sz="1800" dirty="0"/>
              <a:t>²                    г)  другой ответ.</a:t>
            </a:r>
          </a:p>
          <a:p>
            <a:r>
              <a:rPr lang="ru-RU" sz="1800" dirty="0" smtClean="0"/>
              <a:t>3.</a:t>
            </a:r>
            <a:r>
              <a:rPr lang="ru-RU" sz="1800" dirty="0"/>
              <a:t>  Выберите формулу так, чтобы при  t=11  значение  </a:t>
            </a:r>
            <a:r>
              <a:rPr lang="en-US" sz="1800" dirty="0" smtClean="0"/>
              <a:t>S</a:t>
            </a:r>
            <a:r>
              <a:rPr lang="ru-RU" sz="1800" dirty="0" smtClean="0"/>
              <a:t>=143</a:t>
            </a:r>
            <a:r>
              <a:rPr lang="ru-RU" sz="1800" dirty="0"/>
              <a:t>.</a:t>
            </a:r>
          </a:p>
          <a:p>
            <a:r>
              <a:rPr lang="ru-RU" sz="1800" dirty="0"/>
              <a:t>а)  </a:t>
            </a:r>
            <a:r>
              <a:rPr lang="en-US" sz="1800" dirty="0" smtClean="0"/>
              <a:t>S</a:t>
            </a:r>
            <a:r>
              <a:rPr lang="ru-RU" sz="1800" dirty="0" smtClean="0"/>
              <a:t>=13t</a:t>
            </a:r>
            <a:r>
              <a:rPr lang="ru-RU" sz="1800" dirty="0"/>
              <a:t>                        б)  </a:t>
            </a:r>
            <a:r>
              <a:rPr lang="en-US" sz="1800" dirty="0" smtClean="0"/>
              <a:t>S</a:t>
            </a:r>
            <a:r>
              <a:rPr lang="ru-RU" sz="1800" dirty="0" smtClean="0"/>
              <a:t>=11t+32</a:t>
            </a:r>
            <a:r>
              <a:rPr lang="ru-RU" sz="1800" dirty="0"/>
              <a:t>              в)  </a:t>
            </a:r>
            <a:r>
              <a:rPr lang="en-US" sz="1800" dirty="0" smtClean="0"/>
              <a:t>S</a:t>
            </a:r>
            <a:r>
              <a:rPr lang="ru-RU" sz="1800" dirty="0" smtClean="0"/>
              <a:t>=12 </a:t>
            </a:r>
            <a:r>
              <a:rPr lang="ru-RU" sz="1800" dirty="0" err="1"/>
              <a:t>t+</a:t>
            </a:r>
            <a:r>
              <a:rPr lang="ru-RU" sz="1800" dirty="0"/>
              <a:t> 19           г)  другой  ответ.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858280" y="357166"/>
            <a:ext cx="8229600" cy="1143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500042"/>
            <a:ext cx="8401080" cy="5768997"/>
          </a:xfrm>
        </p:spPr>
        <p:txBody>
          <a:bodyPr>
            <a:normAutofit fontScale="92500" lnSpcReduction="20000"/>
          </a:bodyPr>
          <a:lstStyle/>
          <a:p>
            <a:r>
              <a:rPr lang="ru-RU" sz="1800" dirty="0">
                <a:solidFill>
                  <a:srgbClr val="FF0000"/>
                </a:solidFill>
              </a:rPr>
              <a:t>1 вариант</a:t>
            </a:r>
          </a:p>
          <a:p>
            <a:r>
              <a:rPr lang="ru-RU" sz="1800" dirty="0"/>
              <a:t>1. Автомобиль движется со скоростью 85 км/ч.  За какое время он проедет 1020 км ?</a:t>
            </a:r>
          </a:p>
          <a:p>
            <a:r>
              <a:rPr lang="ru-RU" sz="1800" b="1" dirty="0">
                <a:solidFill>
                  <a:srgbClr val="FF0000"/>
                </a:solidFill>
              </a:rPr>
              <a:t>а)  12 ч  </a:t>
            </a:r>
            <a:r>
              <a:rPr lang="ru-RU" sz="1800" dirty="0"/>
              <a:t>                        б)  11ч                         в)  10 ч                   г) другой ответ.</a:t>
            </a:r>
          </a:p>
          <a:p>
            <a:r>
              <a:rPr lang="ru-RU" sz="1800" dirty="0"/>
              <a:t>2. Запишите формулу вычисления периметра треугольника, стороны которого  -  а, </a:t>
            </a:r>
            <a:r>
              <a:rPr lang="ru-RU" sz="1800" dirty="0" err="1"/>
              <a:t>b</a:t>
            </a:r>
            <a:r>
              <a:rPr lang="ru-RU" sz="1800" dirty="0"/>
              <a:t> и с.</a:t>
            </a:r>
          </a:p>
          <a:p>
            <a:r>
              <a:rPr lang="ru-RU" sz="1800" dirty="0"/>
              <a:t>а)   Р=2(</a:t>
            </a:r>
            <a:r>
              <a:rPr lang="ru-RU" sz="1800" dirty="0" err="1"/>
              <a:t>a+b+c</a:t>
            </a:r>
            <a:r>
              <a:rPr lang="ru-RU" sz="1800" dirty="0"/>
              <a:t>)              б)  </a:t>
            </a:r>
            <a:r>
              <a:rPr lang="ru-RU" sz="1800" dirty="0" err="1"/>
              <a:t>Р=abc</a:t>
            </a:r>
            <a:r>
              <a:rPr lang="ru-RU" sz="1800" dirty="0"/>
              <a:t>                   </a:t>
            </a:r>
            <a:r>
              <a:rPr lang="ru-RU" sz="1800" b="1" dirty="0">
                <a:solidFill>
                  <a:srgbClr val="FF0000"/>
                </a:solidFill>
              </a:rPr>
              <a:t> в)  </a:t>
            </a:r>
            <a:r>
              <a:rPr lang="ru-RU" sz="1800" b="1" dirty="0" err="1">
                <a:solidFill>
                  <a:srgbClr val="FF0000"/>
                </a:solidFill>
              </a:rPr>
              <a:t>Р=a+b+c</a:t>
            </a:r>
            <a:r>
              <a:rPr lang="ru-RU" sz="1800" b="1" dirty="0">
                <a:solidFill>
                  <a:srgbClr val="FF0000"/>
                </a:solidFill>
              </a:rPr>
              <a:t>   </a:t>
            </a:r>
            <a:r>
              <a:rPr lang="ru-RU" sz="1800" dirty="0"/>
              <a:t>        г)  другой ответ.</a:t>
            </a:r>
          </a:p>
          <a:p>
            <a:r>
              <a:rPr lang="ru-RU" sz="1800" dirty="0" smtClean="0"/>
              <a:t>3.</a:t>
            </a:r>
            <a:r>
              <a:rPr lang="ru-RU" sz="1800" dirty="0"/>
              <a:t>  Выберите формулу так, чтобы при t=5  значение  S=95.</a:t>
            </a:r>
          </a:p>
          <a:p>
            <a:r>
              <a:rPr lang="ru-RU" sz="1800" dirty="0"/>
              <a:t>а)  S=17t                         </a:t>
            </a:r>
            <a:r>
              <a:rPr lang="ru-RU" sz="1800" b="1" dirty="0">
                <a:solidFill>
                  <a:srgbClr val="FF0000"/>
                </a:solidFill>
              </a:rPr>
              <a:t>б)  S=18t+5   </a:t>
            </a:r>
            <a:r>
              <a:rPr lang="ru-RU" sz="1800" dirty="0"/>
              <a:t>             в)  S=18t─5           г)  другой  ответ.</a:t>
            </a:r>
          </a:p>
          <a:p>
            <a:r>
              <a:rPr lang="ru-RU" sz="1800" dirty="0" smtClean="0">
                <a:solidFill>
                  <a:srgbClr val="FF0000"/>
                </a:solidFill>
              </a:rPr>
              <a:t>2 </a:t>
            </a:r>
            <a:r>
              <a:rPr lang="ru-RU" sz="1800" dirty="0">
                <a:solidFill>
                  <a:srgbClr val="FF0000"/>
                </a:solidFill>
              </a:rPr>
              <a:t>вариант</a:t>
            </a:r>
          </a:p>
          <a:p>
            <a:r>
              <a:rPr lang="ru-RU" sz="1800" dirty="0"/>
              <a:t>1. Автомобиль движется со скоростью 55 км/ч.  За какое время он проедет 1155 км ?</a:t>
            </a:r>
          </a:p>
          <a:p>
            <a:r>
              <a:rPr lang="ru-RU" sz="1800" dirty="0"/>
              <a:t>а)  20 ч                       </a:t>
            </a:r>
            <a:r>
              <a:rPr lang="ru-RU" sz="1800" b="1" dirty="0">
                <a:solidFill>
                  <a:srgbClr val="FF0000"/>
                </a:solidFill>
              </a:rPr>
              <a:t>   б)  21ч      </a:t>
            </a:r>
            <a:r>
              <a:rPr lang="ru-RU" sz="1800" dirty="0"/>
              <a:t>                   в)  23 ч                    г) другой ответ.</a:t>
            </a:r>
          </a:p>
          <a:p>
            <a:r>
              <a:rPr lang="ru-RU" sz="1800" dirty="0"/>
              <a:t>2. Запишите в виде формулу вычисления правило нахождения периметра квадрата, со стороной  а.</a:t>
            </a:r>
          </a:p>
          <a:p>
            <a:r>
              <a:rPr lang="ru-RU" sz="1800" dirty="0"/>
              <a:t>а)   Р=2a                    </a:t>
            </a:r>
            <a:r>
              <a:rPr lang="ru-RU" sz="1800" b="1" dirty="0">
                <a:solidFill>
                  <a:srgbClr val="FF0000"/>
                </a:solidFill>
              </a:rPr>
              <a:t>    б)  Р=4a       </a:t>
            </a:r>
            <a:r>
              <a:rPr lang="ru-RU" sz="1800" dirty="0"/>
              <a:t>                в)  </a:t>
            </a:r>
            <a:r>
              <a:rPr lang="ru-RU" sz="1800" dirty="0" err="1"/>
              <a:t>Р=a</a:t>
            </a:r>
            <a:r>
              <a:rPr lang="ru-RU" sz="1800" dirty="0"/>
              <a:t>²                    г)  другой ответ.</a:t>
            </a:r>
          </a:p>
          <a:p>
            <a:r>
              <a:rPr lang="ru-RU" sz="1800" dirty="0" smtClean="0"/>
              <a:t>3.</a:t>
            </a:r>
            <a:r>
              <a:rPr lang="ru-RU" sz="1800" dirty="0"/>
              <a:t>  Выберите формулу так, чтобы при  t=11  значение  </a:t>
            </a:r>
            <a:r>
              <a:rPr lang="en-US" sz="1800" dirty="0" smtClean="0"/>
              <a:t>S</a:t>
            </a:r>
            <a:r>
              <a:rPr lang="ru-RU" sz="1800" dirty="0" smtClean="0"/>
              <a:t>=143</a:t>
            </a:r>
            <a:r>
              <a:rPr lang="ru-RU" sz="1800" dirty="0"/>
              <a:t>.</a:t>
            </a:r>
          </a:p>
          <a:p>
            <a:r>
              <a:rPr lang="ru-RU" sz="1800" b="1" dirty="0">
                <a:solidFill>
                  <a:srgbClr val="FF0000"/>
                </a:solidFill>
              </a:rPr>
              <a:t>а)  </a:t>
            </a:r>
            <a:r>
              <a:rPr lang="en-US" sz="1800" b="1" dirty="0" smtClean="0">
                <a:solidFill>
                  <a:srgbClr val="FF0000"/>
                </a:solidFill>
              </a:rPr>
              <a:t>S</a:t>
            </a:r>
            <a:r>
              <a:rPr lang="ru-RU" sz="1800" b="1" dirty="0" smtClean="0">
                <a:solidFill>
                  <a:srgbClr val="FF0000"/>
                </a:solidFill>
              </a:rPr>
              <a:t>=13t</a:t>
            </a:r>
            <a:r>
              <a:rPr lang="ru-RU" sz="1800" b="1" dirty="0">
                <a:solidFill>
                  <a:srgbClr val="FF0000"/>
                </a:solidFill>
              </a:rPr>
              <a:t>    </a:t>
            </a:r>
            <a:r>
              <a:rPr lang="ru-RU" sz="1800" dirty="0"/>
              <a:t>                    б)  </a:t>
            </a:r>
            <a:r>
              <a:rPr lang="en-US" sz="1800" dirty="0" smtClean="0"/>
              <a:t>S</a:t>
            </a:r>
            <a:r>
              <a:rPr lang="ru-RU" sz="1800" dirty="0" smtClean="0"/>
              <a:t>=11t+32</a:t>
            </a:r>
            <a:r>
              <a:rPr lang="ru-RU" sz="1800" dirty="0"/>
              <a:t>              в)  </a:t>
            </a:r>
            <a:r>
              <a:rPr lang="en-US" sz="1800" dirty="0" smtClean="0"/>
              <a:t>S</a:t>
            </a:r>
            <a:r>
              <a:rPr lang="ru-RU" sz="1800" dirty="0" smtClean="0"/>
              <a:t>=12 </a:t>
            </a:r>
            <a:r>
              <a:rPr lang="ru-RU" sz="1800" dirty="0" err="1"/>
              <a:t>t+</a:t>
            </a:r>
            <a:r>
              <a:rPr lang="ru-RU" sz="1800" dirty="0"/>
              <a:t> 19           г)  другой  ответ.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6" name="Содержимое 5" descr="0010-010-Eto-svetofor-on-reguliruet-dvizhenie-transporta-i-peshekhodov-na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357290" y="857232"/>
            <a:ext cx="6034617" cy="4525963"/>
          </a:xfrm>
        </p:spPr>
      </p:pic>
      <p:sp>
        <p:nvSpPr>
          <p:cNvPr id="7" name="Прямоугольник 6"/>
          <p:cNvSpPr/>
          <p:nvPr/>
        </p:nvSpPr>
        <p:spPr>
          <a:xfrm>
            <a:off x="1785918" y="1000108"/>
            <a:ext cx="5429288" cy="5000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14942" y="1928802"/>
            <a:ext cx="221457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-Многое</a:t>
            </a:r>
            <a:r>
              <a:rPr lang="ru-RU" sz="2000" b="1" dirty="0" smtClean="0"/>
              <a:t> не смог</a:t>
            </a:r>
            <a:endParaRPr lang="ru-RU" sz="20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5214942" y="2500306"/>
            <a:ext cx="278608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-Большинство заданий получилось</a:t>
            </a:r>
            <a:endParaRPr lang="ru-RU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5286380" y="3286124"/>
            <a:ext cx="21431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-Все задания получились</a:t>
            </a:r>
            <a:endParaRPr lang="ru-RU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2428860" y="928670"/>
            <a:ext cx="3929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bg1"/>
                </a:solidFill>
              </a:rPr>
              <a:t>Светофор успеха</a:t>
            </a:r>
            <a:endParaRPr lang="ru-RU" sz="2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dirty="0" smtClean="0"/>
              <a:t>Используемые материалы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3600" dirty="0" err="1" smtClean="0"/>
              <a:t>Виленкин</a:t>
            </a:r>
            <a:r>
              <a:rPr lang="ru-RU" sz="3600" dirty="0" smtClean="0"/>
              <a:t> Н.Я.</a:t>
            </a:r>
          </a:p>
          <a:p>
            <a:pPr marL="0" indent="0">
              <a:buNone/>
            </a:pPr>
            <a:r>
              <a:rPr lang="ru-RU" sz="2800" dirty="0" smtClean="0"/>
              <a:t>Математика 5 </a:t>
            </a:r>
            <a:r>
              <a:rPr lang="ru-RU" sz="2800" dirty="0" err="1" smtClean="0"/>
              <a:t>класс:учеб.для</a:t>
            </a:r>
            <a:r>
              <a:rPr lang="ru-RU" sz="2800" dirty="0" smtClean="0"/>
              <a:t> учащихся </a:t>
            </a:r>
            <a:r>
              <a:rPr lang="ru-RU" sz="2800" dirty="0" err="1" smtClean="0"/>
              <a:t>общеобразоват.учреждений</a:t>
            </a:r>
            <a:r>
              <a:rPr lang="ru-RU" sz="2800" dirty="0" smtClean="0"/>
              <a:t>/</a:t>
            </a:r>
            <a:r>
              <a:rPr lang="ru-RU" sz="2800" dirty="0" err="1" smtClean="0"/>
              <a:t>Н.Я.Виленкин,В.И.Жохов</a:t>
            </a:r>
            <a:r>
              <a:rPr lang="ru-RU" sz="2800" dirty="0" smtClean="0"/>
              <a:t> и др.-М.:Мнемозина,2012.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Все сумели мы собраться,</a:t>
            </a:r>
          </a:p>
          <a:p>
            <a:pPr algn="ctr"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За работу дружно взяться,</a:t>
            </a:r>
          </a:p>
          <a:p>
            <a:pPr>
              <a:buNone/>
            </a:pPr>
            <a:r>
              <a:rPr lang="ru-RU" sz="4000" dirty="0" smtClean="0">
                <a:solidFill>
                  <a:schemeClr val="tx2">
                    <a:lumMod val="75000"/>
                  </a:schemeClr>
                </a:solidFill>
              </a:rPr>
              <a:t>  Будем думать, рассуждать, Можем мы урок начать.</a:t>
            </a:r>
            <a:endParaRPr lang="ru-RU" sz="4000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Какие из записей являются формулами?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800" dirty="0" smtClean="0"/>
              <a:t>А) 867-574+568</a:t>
            </a:r>
          </a:p>
          <a:p>
            <a:r>
              <a:rPr lang="ru-RU" sz="4800" dirty="0" smtClean="0"/>
              <a:t>Б)</a:t>
            </a:r>
            <a:r>
              <a:rPr lang="en-US" sz="4800" dirty="0" smtClean="0"/>
              <a:t> a(</a:t>
            </a:r>
            <a:r>
              <a:rPr lang="en-US" sz="4800" dirty="0" err="1" smtClean="0"/>
              <a:t>b+c</a:t>
            </a:r>
            <a:r>
              <a:rPr lang="en-US" sz="4800" dirty="0" smtClean="0"/>
              <a:t>)=</a:t>
            </a:r>
            <a:r>
              <a:rPr lang="en-US" sz="4800" dirty="0" err="1" smtClean="0"/>
              <a:t>ab+ac</a:t>
            </a:r>
            <a:endParaRPr lang="ru-RU" sz="4800" dirty="0" smtClean="0"/>
          </a:p>
          <a:p>
            <a:r>
              <a:rPr lang="ru-RU" sz="4800" dirty="0" smtClean="0"/>
              <a:t>В) х-34=12</a:t>
            </a:r>
            <a:endParaRPr lang="en-US" sz="4800" dirty="0" smtClean="0"/>
          </a:p>
          <a:p>
            <a:r>
              <a:rPr lang="ru-RU" sz="4800" dirty="0" smtClean="0"/>
              <a:t>Г)</a:t>
            </a:r>
            <a:r>
              <a:rPr lang="en-US" sz="4800" dirty="0" smtClean="0"/>
              <a:t> </a:t>
            </a:r>
            <a:r>
              <a:rPr lang="ru-RU" sz="4800" dirty="0" smtClean="0"/>
              <a:t> </a:t>
            </a:r>
            <a:r>
              <a:rPr lang="en-US" sz="4800" dirty="0" smtClean="0"/>
              <a:t>S=v*t</a:t>
            </a:r>
            <a:endParaRPr lang="ru-RU" sz="4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28596" y="50004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В каждой строчке найдите лишнюю величину: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ru-RU" sz="4000" dirty="0" smtClean="0"/>
              <a:t>15 </a:t>
            </a:r>
            <a:r>
              <a:rPr lang="ru-RU" sz="4000" dirty="0"/>
              <a:t>км; 15 м; 15 ч; 15 мм</a:t>
            </a:r>
          </a:p>
          <a:p>
            <a:r>
              <a:rPr lang="ru-RU" sz="4000" dirty="0"/>
              <a:t>9км/мин; 37км/ч; 200км/ч; 35км/ч</a:t>
            </a:r>
          </a:p>
          <a:p>
            <a:r>
              <a:rPr lang="ru-RU" sz="4000" dirty="0"/>
              <a:t>т, ч, век, мин</a:t>
            </a:r>
          </a:p>
          <a:p>
            <a:r>
              <a:rPr lang="ru-RU" sz="4000" dirty="0"/>
              <a:t>4м 7см,, 4м 7дм, 47дм, 470см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Спеши ответить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ru-RU" sz="4400" dirty="0"/>
              <a:t>Какой буквой обозначают расстояние?</a:t>
            </a:r>
          </a:p>
          <a:p>
            <a:r>
              <a:rPr lang="ru-RU" sz="4400" dirty="0"/>
              <a:t>Какой буквой обозначают скорость?</a:t>
            </a:r>
          </a:p>
          <a:p>
            <a:r>
              <a:rPr lang="ru-RU" sz="4400" dirty="0"/>
              <a:t>Какой буквой обозначают время?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Установите соответствие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714488"/>
          <a:ext cx="7286675" cy="3929086"/>
        </p:xfrm>
        <a:graphic>
          <a:graphicData uri="http://schemas.openxmlformats.org/drawingml/2006/table">
            <a:tbl>
              <a:tblPr/>
              <a:tblGrid>
                <a:gridCol w="3642957"/>
                <a:gridCol w="3643718"/>
              </a:tblGrid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Велосипедист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24 км/ч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Автомашина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   5 км/ч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Ракета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800 км/ч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Пешеход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45 км/ч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Поезд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  18км/ч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Самолет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      7200 км/ч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Теплоход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          70 км/ч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Установите соответствие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428596" y="1714488"/>
          <a:ext cx="7286675" cy="3929086"/>
        </p:xfrm>
        <a:graphic>
          <a:graphicData uri="http://schemas.openxmlformats.org/drawingml/2006/table">
            <a:tbl>
              <a:tblPr/>
              <a:tblGrid>
                <a:gridCol w="3642957"/>
                <a:gridCol w="3643718"/>
              </a:tblGrid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Велосипедист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24 км/ч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Автомашина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   5 км/ч       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Ракета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800 км/ч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Пешеход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45 км/ч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Поезд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  18км/ч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Самолет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      7200 км/ч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6129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>
                          <a:latin typeface="Calibri"/>
                          <a:ea typeface="Calibri"/>
                          <a:cs typeface="Times New Roman"/>
                        </a:rPr>
                        <a:t>Теплоход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2800" dirty="0">
                          <a:latin typeface="Calibri"/>
                          <a:ea typeface="Calibri"/>
                          <a:cs typeface="Times New Roman"/>
                        </a:rPr>
                        <a:t>                           70 км/ч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cxnSp>
        <p:nvCxnSpPr>
          <p:cNvPr id="6" name="Прямая со стрелкой 5"/>
          <p:cNvCxnSpPr/>
          <p:nvPr/>
        </p:nvCxnSpPr>
        <p:spPr>
          <a:xfrm>
            <a:off x="2857488" y="1928802"/>
            <a:ext cx="3500462" cy="228601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Прямая со стрелкой 7"/>
          <p:cNvCxnSpPr/>
          <p:nvPr/>
        </p:nvCxnSpPr>
        <p:spPr>
          <a:xfrm flipV="1">
            <a:off x="2428860" y="2500306"/>
            <a:ext cx="4000528" cy="1214446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 стрелкой 9"/>
          <p:cNvCxnSpPr/>
          <p:nvPr/>
        </p:nvCxnSpPr>
        <p:spPr>
          <a:xfrm flipV="1">
            <a:off x="2571736" y="3143248"/>
            <a:ext cx="3643338" cy="17145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 стрелкой 11"/>
          <p:cNvCxnSpPr/>
          <p:nvPr/>
        </p:nvCxnSpPr>
        <p:spPr>
          <a:xfrm>
            <a:off x="1571604" y="3071810"/>
            <a:ext cx="4500594" cy="171451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>
            <a:off x="2714612" y="2428868"/>
            <a:ext cx="3714776" cy="1285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V="1">
            <a:off x="2000232" y="1928802"/>
            <a:ext cx="4429156" cy="3500462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>
            <a:off x="1571604" y="4143380"/>
            <a:ext cx="4929222" cy="1285884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928670"/>
            <a:ext cx="7239000" cy="1143000"/>
          </a:xfrm>
        </p:spPr>
        <p:txBody>
          <a:bodyPr>
            <a:normAutofit fontScale="90000"/>
          </a:bodyPr>
          <a:lstStyle/>
          <a:p>
            <a:r>
              <a:rPr lang="en-US" sz="2000" dirty="0" smtClean="0"/>
              <a:t/>
            </a:r>
            <a:br>
              <a:rPr lang="en-US" sz="2000" dirty="0" smtClean="0"/>
            </a:br>
            <a:r>
              <a:rPr lang="ru-RU" sz="2700" dirty="0" smtClean="0"/>
              <a:t>Используя </a:t>
            </a:r>
            <a:r>
              <a:rPr lang="ru-RU" sz="2700" dirty="0"/>
              <a:t>таблицу «Скорости в животном мире» расположить животных по возрастанию скорости передвижения, заполнив предварительно таблицу:</a:t>
            </a:r>
            <a:br>
              <a:rPr lang="ru-RU" sz="2700" dirty="0"/>
            </a:br>
            <a:endParaRPr lang="ru-RU" sz="2700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sz="quarter" idx="1"/>
          </p:nvPr>
        </p:nvGraphicFramePr>
        <p:xfrm>
          <a:off x="571472" y="2643182"/>
          <a:ext cx="7239000" cy="263220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809750"/>
                <a:gridCol w="1809750"/>
                <a:gridCol w="1809750"/>
                <a:gridCol w="1809750"/>
              </a:tblGrid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/>
                        <a:t>животное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/>
                        <a:t>Скорость, км/ч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/>
                        <a:t>животное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 anchor="ctr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/>
                        <a:t>Скорость, км/ч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 anchor="ctr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/>
                        <a:t>акула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/>
                        <a:t>30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/>
                        <a:t>скворец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/>
                        <a:t>74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/>
                        <a:t>носорог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/>
                        <a:t>45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/>
                        <a:t>кенгуру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/>
                        <a:t>50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/>
                </a:tc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/>
                        <a:t>слон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/>
                        <a:t>49</a:t>
                      </a:r>
                      <a:endParaRPr lang="ru-RU" sz="28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/>
                        <a:t>тигр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2800" dirty="0"/>
                        <a:t>48</a:t>
                      </a:r>
                      <a:endParaRPr lang="ru-RU" sz="28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33514" marR="33514" marT="38100" marB="3810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СКВОРЕЦ</a:t>
            </a:r>
            <a:endParaRPr lang="ru-RU" dirty="0"/>
          </a:p>
        </p:txBody>
      </p:sp>
      <p:pic>
        <p:nvPicPr>
          <p:cNvPr id="7" name="Содержимое 6" descr="сквор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395536" y="2348880"/>
            <a:ext cx="3907905" cy="2605270"/>
          </a:xfrm>
        </p:spPr>
      </p:pic>
      <p:sp>
        <p:nvSpPr>
          <p:cNvPr id="6" name="Содержимое 5"/>
          <p:cNvSpPr>
            <a:spLocks noGrp="1"/>
          </p:cNvSpPr>
          <p:nvPr>
            <p:ph sz="quarter" idx="2"/>
          </p:nvPr>
        </p:nvSpPr>
        <p:spPr>
          <a:xfrm>
            <a:off x="4355976" y="1628800"/>
            <a:ext cx="4038600" cy="4525963"/>
          </a:xfrm>
        </p:spPr>
        <p:txBody>
          <a:bodyPr>
            <a:normAutofit/>
          </a:bodyPr>
          <a:lstStyle/>
          <a:p>
            <a:r>
              <a:rPr lang="ru-RU" dirty="0" smtClean="0"/>
              <a:t>Человек </a:t>
            </a:r>
            <a:r>
              <a:rPr lang="ru-RU" dirty="0"/>
              <a:t>давно стремится к взаимоотношению со скворцами, что связано с тем, что скворцы способны уничтожать вредных насекомых (например, в садах). Именно поэтому люди придумали сколачивать для </a:t>
            </a:r>
            <a:r>
              <a:rPr lang="ru-RU" dirty="0" smtClean="0"/>
              <a:t>них </a:t>
            </a:r>
            <a:r>
              <a:rPr lang="ru-RU" dirty="0"/>
              <a:t>специальные домики.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338</TotalTime>
  <Words>445</Words>
  <Application>Microsoft Office PowerPoint</Application>
  <PresentationFormat>Экран (4:3)</PresentationFormat>
  <Paragraphs>157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Эркер</vt:lpstr>
      <vt:lpstr> 5класс Урок обобщения и систематизации знаний по теме «Формулы»</vt:lpstr>
      <vt:lpstr>Слайд 2</vt:lpstr>
      <vt:lpstr>Какие из записей являются формулами?</vt:lpstr>
      <vt:lpstr>В каждой строчке найдите лишнюю величину: </vt:lpstr>
      <vt:lpstr>Спеши ответить </vt:lpstr>
      <vt:lpstr>Установите соответствие</vt:lpstr>
      <vt:lpstr>Установите соответствие</vt:lpstr>
      <vt:lpstr> Используя таблицу «Скорости в животном мире» расположить животных по возрастанию скорости передвижения, заполнив предварительно таблицу: </vt:lpstr>
      <vt:lpstr>СКВОРЕЦ</vt:lpstr>
      <vt:lpstr>АКУЛА</vt:lpstr>
      <vt:lpstr>Слайд 11</vt:lpstr>
      <vt:lpstr>Слайд 12</vt:lpstr>
      <vt:lpstr>Слайд 13</vt:lpstr>
      <vt:lpstr>Слайд 14</vt:lpstr>
      <vt:lpstr>Слайд 15</vt:lpstr>
      <vt:lpstr>Используемые материалы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123</dc:creator>
  <cp:lastModifiedBy>DNS</cp:lastModifiedBy>
  <cp:revision>17</cp:revision>
  <dcterms:created xsi:type="dcterms:W3CDTF">2013-12-11T12:16:55Z</dcterms:created>
  <dcterms:modified xsi:type="dcterms:W3CDTF">2015-11-06T04:59:17Z</dcterms:modified>
</cp:coreProperties>
</file>