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8" r:id="rId3"/>
  </p:sldMasterIdLst>
  <p:notesMasterIdLst>
    <p:notesMasterId r:id="rId22"/>
  </p:notesMasterIdLst>
  <p:sldIdLst>
    <p:sldId id="260" r:id="rId4"/>
    <p:sldId id="256" r:id="rId5"/>
    <p:sldId id="261" r:id="rId6"/>
    <p:sldId id="268" r:id="rId7"/>
    <p:sldId id="269" r:id="rId8"/>
    <p:sldId id="270" r:id="rId9"/>
    <p:sldId id="287" r:id="rId10"/>
    <p:sldId id="265" r:id="rId11"/>
    <p:sldId id="266" r:id="rId12"/>
    <p:sldId id="271" r:id="rId13"/>
    <p:sldId id="285" r:id="rId14"/>
    <p:sldId id="277" r:id="rId15"/>
    <p:sldId id="275" r:id="rId16"/>
    <p:sldId id="278" r:id="rId17"/>
    <p:sldId id="280" r:id="rId18"/>
    <p:sldId id="282" r:id="rId19"/>
    <p:sldId id="284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70"/>
    <a:srgbClr val="006600"/>
    <a:srgbClr val="008000"/>
    <a:srgbClr val="001B4C"/>
    <a:srgbClr val="002560"/>
    <a:srgbClr val="2975FF"/>
    <a:srgbClr val="145CDE"/>
    <a:srgbClr val="9CBCF6"/>
    <a:srgbClr val="6199FF"/>
    <a:srgbClr val="6D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87" d="100"/>
          <a:sy n="87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66EB3-A006-4FD7-BAEB-15498EBFE9F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B8DBD-5E7B-4530-BEE2-A261862A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3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795B9FA-E704-4715-95B1-695A50A00AFF}" type="slidenum">
              <a:rPr lang="ru-RU" altLang="ru-RU" sz="1200" smtClean="0"/>
              <a:pPr eaLnBrk="1" hangingPunct="1"/>
              <a:t>15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63728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5DFA28-87F8-40C8-9560-6BEF5C9E4EF3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211502"/>
            <a:ext cx="9721080" cy="1290472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    Афанасий Фет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844824"/>
            <a:ext cx="2376264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AMILY\Desktop\321621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888432" cy="515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002" y="2104019"/>
            <a:ext cx="4572396" cy="34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23401" y="-1929727"/>
            <a:ext cx="10034206" cy="751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0206" y="-99392"/>
            <a:ext cx="10034206" cy="751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2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ишина - Arts.In.U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554461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Frank's Photo Essay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5"/>
            <a:ext cx="6211334" cy="3458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4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7"/>
          <p:cNvSpPr>
            <a:spLocks noGrp="1"/>
          </p:cNvSpPr>
          <p:nvPr>
            <p:ph type="title"/>
          </p:nvPr>
        </p:nvSpPr>
        <p:spPr>
          <a:xfrm>
            <a:off x="214312" y="5733256"/>
            <a:ext cx="8715375" cy="882650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…Качаясь, движется завеса …</a:t>
            </a:r>
          </a:p>
        </p:txBody>
      </p:sp>
      <p:pic>
        <p:nvPicPr>
          <p:cNvPr id="18434" name="Picture 2" descr="C:\Documents and Settings\helen1\Мои документы\Мои рисунки\0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6" y="332656"/>
            <a:ext cx="9059115" cy="5731470"/>
          </a:xfrm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0" y="595245"/>
            <a:ext cx="4300601" cy="70788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Wingdings" pitchFamily="2" charset="2"/>
              <a:buNone/>
              <a:defRPr/>
            </a:pPr>
            <a:r>
              <a:rPr lang="ru-RU" sz="4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Словарная работа</a:t>
            </a:r>
            <a:endParaRPr lang="ru-RU" sz="40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6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капли\2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0" y="260648"/>
            <a:ext cx="6371795" cy="70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i="1" dirty="0" smtClean="0">
                <a:solidFill>
                  <a:srgbClr val="FFFF00"/>
                </a:solidFill>
              </a:rPr>
              <a:t>      Словарная работа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4857750" y="1000125"/>
            <a:ext cx="3829050" cy="535781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Завеса – </a:t>
            </a:r>
          </a:p>
          <a:p>
            <a:pPr>
              <a:buFont typeface="Wingdings" pitchFamily="2" charset="2"/>
              <a:buAutoNum type="arabicPeriod"/>
            </a:pPr>
            <a:r>
              <a:rPr lang="ru-RU" altLang="ru-RU" b="1" dirty="0" smtClean="0">
                <a:solidFill>
                  <a:schemeClr val="tx1"/>
                </a:solidFill>
              </a:rPr>
              <a:t>Большая занавеска, закрывающая или отделяющая что- </a:t>
            </a:r>
            <a:r>
              <a:rPr lang="ru-RU" altLang="ru-RU" b="1" dirty="0" err="1" smtClean="0">
                <a:solidFill>
                  <a:schemeClr val="tx1"/>
                </a:solidFill>
              </a:rPr>
              <a:t>нибудь</a:t>
            </a:r>
            <a:r>
              <a:rPr lang="ru-RU" altLang="ru-RU" b="1" dirty="0" smtClean="0">
                <a:solidFill>
                  <a:schemeClr val="tx1"/>
                </a:solidFill>
              </a:rPr>
              <a:t>  (устар.).</a:t>
            </a:r>
          </a:p>
          <a:p>
            <a:pPr>
              <a:buFont typeface="Wingdings" pitchFamily="2" charset="2"/>
              <a:buAutoNum type="arabicPeriod"/>
            </a:pPr>
            <a:r>
              <a:rPr lang="ru-RU" altLang="ru-RU" b="1" dirty="0" smtClean="0">
                <a:solidFill>
                  <a:schemeClr val="tx1"/>
                </a:solidFill>
              </a:rPr>
              <a:t>(перен.) То, что скрывает, закрывает собой что- </a:t>
            </a:r>
            <a:r>
              <a:rPr lang="ru-RU" altLang="ru-RU" b="1" dirty="0" err="1" smtClean="0">
                <a:solidFill>
                  <a:schemeClr val="tx1"/>
                </a:solidFill>
              </a:rPr>
              <a:t>нибудь</a:t>
            </a:r>
            <a:r>
              <a:rPr lang="ru-RU" altLang="ru-RU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(И.С. Ожегов. Словарь русского языка.)</a:t>
            </a:r>
          </a:p>
        </p:txBody>
      </p:sp>
    </p:spTree>
    <p:extLst>
      <p:ext uri="{BB962C8B-B14F-4D97-AF65-F5344CB8AC3E}">
        <p14:creationId xmlns:p14="http://schemas.microsoft.com/office/powerpoint/2010/main" val="10877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Средство выразительности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90716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altLang="ru-RU" sz="4000" b="1" dirty="0" smtClean="0"/>
              <a:t>Переносное </a:t>
            </a:r>
            <a:r>
              <a:rPr lang="ru-RU" altLang="ru-RU" sz="4000" b="1" dirty="0"/>
              <a:t>значение слова, основанное на сходстве и противопоставлении одного предмета  или явления другому, скрытое сравнение.</a:t>
            </a:r>
          </a:p>
          <a:p>
            <a:endParaRPr lang="ru-RU" dirty="0"/>
          </a:p>
        </p:txBody>
      </p:sp>
      <p:pic>
        <p:nvPicPr>
          <p:cNvPr id="4" name="Picture 2" descr="E:\Дождь1\2497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21271"/>
            <a:ext cx="4449316" cy="53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капли\2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32656"/>
            <a:ext cx="9156700" cy="61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i="1" smtClean="0"/>
              <a:t>Теория литературы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500062" y="1071563"/>
            <a:ext cx="5512097" cy="535781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i="1" dirty="0" smtClean="0">
                <a:solidFill>
                  <a:srgbClr val="FFFFE7"/>
                </a:solidFill>
              </a:rPr>
              <a:t>…</a:t>
            </a:r>
            <a:r>
              <a:rPr lang="ru-RU" sz="3600" b="1" i="1" dirty="0" smtClean="0">
                <a:solidFill>
                  <a:srgbClr val="FFFFE7"/>
                </a:solidFill>
              </a:rPr>
              <a:t>И</a:t>
            </a: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будто</a:t>
            </a: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золотой пыли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E7"/>
                </a:solidFill>
              </a:rPr>
              <a:t>Стоит за ней опушка леса.</a:t>
            </a:r>
            <a:endParaRPr lang="ru-RU" sz="3600" b="1" dirty="0" smtClean="0">
              <a:solidFill>
                <a:srgbClr val="FFF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комиссарова\Рабочий стол\капли\47692196_IMG_2103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25" y="1285875"/>
            <a:ext cx="5857875" cy="54292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8482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i="1" smtClean="0"/>
              <a:t>Домашнее задание.</a:t>
            </a:r>
          </a:p>
        </p:txBody>
      </p:sp>
      <p:sp>
        <p:nvSpPr>
          <p:cNvPr id="34819" name="Прямоугольник 6"/>
          <p:cNvSpPr>
            <a:spLocks noChangeArrowheads="1"/>
          </p:cNvSpPr>
          <p:nvPr/>
        </p:nvSpPr>
        <p:spPr bwMode="auto">
          <a:xfrm>
            <a:off x="3857625" y="1428750"/>
            <a:ext cx="52863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ru-RU" sz="2000" i="1">
                <a:cs typeface="Times New Roman" pitchFamily="18" charset="0"/>
              </a:rPr>
              <a:t>(на выбор)</a:t>
            </a:r>
            <a:endParaRPr lang="ru-RU" altLang="ru-RU" sz="2000"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2000">
                <a:cs typeface="Times New Roman" pitchFamily="18" charset="0"/>
              </a:rPr>
              <a:t>Нарисовать на альбомных листах иллюстрации к стихотворению «Весенний дождь». </a:t>
            </a:r>
          </a:p>
          <a:p>
            <a:pPr>
              <a:buFont typeface="Arial" charset="0"/>
              <a:buChar char="•"/>
            </a:pPr>
            <a:endParaRPr lang="ru-RU" altLang="ru-RU" sz="2000"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2000">
                <a:cs typeface="Times New Roman" pitchFamily="18" charset="0"/>
              </a:rPr>
              <a:t>Создать коллаж на тему «Весенний дождь. Летний дождь. Осенний дождь».</a:t>
            </a:r>
          </a:p>
          <a:p>
            <a:pPr>
              <a:buFont typeface="Arial" charset="0"/>
              <a:buChar char="•"/>
            </a:pPr>
            <a:endParaRPr lang="ru-RU" altLang="ru-RU" sz="2000"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2000">
                <a:cs typeface="Times New Roman" pitchFamily="18" charset="0"/>
              </a:rPr>
              <a:t>Презентация одного слова.  Темы:«Капля» , «Дождь».</a:t>
            </a:r>
          </a:p>
        </p:txBody>
      </p:sp>
      <p:pic>
        <p:nvPicPr>
          <p:cNvPr id="29699" name="Picture 3" descr="E:\капли\0_143bf_f0b1b7ca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1133475"/>
            <a:ext cx="3584575" cy="5303838"/>
          </a:xfrm>
        </p:spPr>
      </p:pic>
    </p:spTree>
    <p:extLst>
      <p:ext uri="{BB962C8B-B14F-4D97-AF65-F5344CB8AC3E}">
        <p14:creationId xmlns:p14="http://schemas.microsoft.com/office/powerpoint/2010/main" val="74317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комиссарова\Рабочий стол\капли\47692196_IMG_2103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25" y="1285875"/>
            <a:ext cx="5857875" cy="54292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en-US" sz="28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4375" y="1285875"/>
            <a:ext cx="7786688" cy="476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ru-RU" sz="6600" i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6600" i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6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6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урок</a:t>
            </a:r>
          </a:p>
        </p:txBody>
      </p:sp>
    </p:spTree>
    <p:extLst>
      <p:ext uri="{BB962C8B-B14F-4D97-AF65-F5344CB8AC3E}">
        <p14:creationId xmlns:p14="http://schemas.microsoft.com/office/powerpoint/2010/main" val="31752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725144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Фет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55976" y="1412776"/>
            <a:ext cx="453650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1000">
                      <a:srgbClr val="002B70"/>
                    </a:gs>
                    <a:gs pos="22000">
                      <a:srgbClr val="2975FF"/>
                    </a:gs>
                    <a:gs pos="22000">
                      <a:srgbClr val="002B70"/>
                    </a:gs>
                  </a:gsLst>
                  <a:lin ang="5400000"/>
                </a:gradFill>
                <a:uLnTx/>
                <a:uFillTx/>
                <a:latin typeface="+mn-lt"/>
                <a:ea typeface="+mj-ea"/>
                <a:cs typeface="+mj-cs"/>
              </a:rPr>
              <a:t>Чудная картина</a:t>
            </a:r>
            <a:endParaRPr kumimoji="0" lang="ru-RU" sz="5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1000">
                    <a:srgbClr val="002B70"/>
                  </a:gs>
                  <a:gs pos="22000">
                    <a:srgbClr val="2975FF"/>
                  </a:gs>
                  <a:gs pos="22000">
                    <a:srgbClr val="002B70"/>
                  </a:gs>
                </a:gsLst>
                <a:lin ang="5400000"/>
              </a:gra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Чудная картина,</a:t>
            </a:r>
          </a:p>
          <a:p>
            <a:pPr marL="0" indent="0">
              <a:buNone/>
            </a:pPr>
            <a:r>
              <a:rPr lang="ru-RU" dirty="0"/>
              <a:t>Как ты мне родна:</a:t>
            </a:r>
          </a:p>
          <a:p>
            <a:pPr marL="0" indent="0">
              <a:buNone/>
            </a:pPr>
            <a:r>
              <a:rPr lang="ru-RU" dirty="0"/>
              <a:t>Белая равнина,</a:t>
            </a:r>
          </a:p>
          <a:p>
            <a:pPr marL="0" indent="0">
              <a:buNone/>
            </a:pPr>
            <a:r>
              <a:rPr lang="ru-RU" dirty="0"/>
              <a:t>Полная луна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Свет </a:t>
            </a:r>
            <a:r>
              <a:rPr lang="ru-RU" dirty="0"/>
              <a:t>небес высоких,</a:t>
            </a:r>
          </a:p>
          <a:p>
            <a:pPr marL="0" indent="0">
              <a:buNone/>
            </a:pPr>
            <a:r>
              <a:rPr lang="ru-RU" dirty="0"/>
              <a:t>И блестящий снег,</a:t>
            </a:r>
          </a:p>
          <a:p>
            <a:pPr marL="0" indent="0">
              <a:buNone/>
            </a:pPr>
            <a:r>
              <a:rPr lang="ru-RU" dirty="0"/>
              <a:t>И саней далеких</a:t>
            </a:r>
          </a:p>
          <a:p>
            <a:pPr marL="0" indent="0">
              <a:buNone/>
            </a:pPr>
            <a:r>
              <a:rPr lang="ru-RU" dirty="0"/>
              <a:t>Одинокий бег.</a:t>
            </a:r>
          </a:p>
        </p:txBody>
      </p:sp>
      <p:pic>
        <p:nvPicPr>
          <p:cNvPr id="6" name="Объект 5" descr="Психология и соционика * :::ЗаПисКИ СуМАсШеДшеЙ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5616624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0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	</a:t>
            </a:r>
          </a:p>
          <a:p>
            <a:r>
              <a:rPr lang="ru-RU" dirty="0" smtClean="0"/>
              <a:t>ЧУ́ДНЫЙ</a:t>
            </a:r>
            <a:r>
              <a:rPr lang="ru-RU" dirty="0"/>
              <a:t>, -</a:t>
            </a:r>
            <a:r>
              <a:rPr lang="ru-RU" dirty="0" err="1"/>
              <a:t>ая</a:t>
            </a:r>
            <a:r>
              <a:rPr lang="ru-RU" dirty="0"/>
              <a:t>, -</a:t>
            </a:r>
            <a:r>
              <a:rPr lang="ru-RU" dirty="0" err="1"/>
              <a:t>ое</a:t>
            </a:r>
            <a:r>
              <a:rPr lang="ru-RU" dirty="0"/>
              <a:t>; -</a:t>
            </a:r>
            <a:r>
              <a:rPr lang="ru-RU" dirty="0" err="1"/>
              <a:t>ден</a:t>
            </a:r>
            <a:r>
              <a:rPr lang="ru-RU" dirty="0"/>
              <a:t>, -дна.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Прелестный, очаровательный. Чудные звуки. Чудное видение. 2. полн. Очень хороший, великолепный (разг.). Ч. обед. Ч. характер.</a:t>
            </a:r>
          </a:p>
          <a:p>
            <a:r>
              <a:rPr lang="ru-RU" dirty="0"/>
              <a:t>dic.academic.ru › Толковый словарь Ожегова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9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4000" u="sng" dirty="0" smtClean="0"/>
              <a:t>Средство выразительности 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образное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определение </a:t>
            </a:r>
            <a:r>
              <a:rPr lang="ru-RU" sz="5400" dirty="0" smtClean="0"/>
              <a:t>...</a:t>
            </a:r>
            <a:endParaRPr lang="ru-RU" sz="5400" dirty="0"/>
          </a:p>
        </p:txBody>
      </p:sp>
      <p:pic>
        <p:nvPicPr>
          <p:cNvPr id="4" name="Рисунок 3" descr="Зимние фоны. Обсуждение на LiveInternet - Российский Сервис …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0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026817"/>
              </p:ext>
            </p:extLst>
          </p:nvPr>
        </p:nvGraphicFramePr>
        <p:xfrm>
          <a:off x="323528" y="2060848"/>
          <a:ext cx="8208911" cy="4159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5544616"/>
                <a:gridCol w="2160239"/>
              </a:tblGrid>
              <a:tr h="606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Задание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ответы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110796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Установите, сколько предложений в стихотворении.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110796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Определите, какие части речи используются автором. Пересчитайте их.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110796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Определите, что необычного в этом стихотворении.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370172"/>
              </p:ext>
            </p:extLst>
          </p:nvPr>
        </p:nvGraphicFramePr>
        <p:xfrm>
          <a:off x="323528" y="2060848"/>
          <a:ext cx="8208911" cy="4159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5256584"/>
                <a:gridCol w="2448271"/>
              </a:tblGrid>
              <a:tr h="606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Задание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ответы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110796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Установите, сколько предложений в стихотворении.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одно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110796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Определите, какие части речи используются автором. Пересчитайте их.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существительные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прилагательные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110796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Определите, что необычного в этом стихотворении.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отсутствуют глаголы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2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635080" cy="12241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3129211"/>
          </a:xfrm>
        </p:spPr>
        <p:txBody>
          <a:bodyPr>
            <a:normAutofit/>
          </a:bodyPr>
          <a:lstStyle/>
          <a:p>
            <a:r>
              <a:rPr lang="ru-RU" dirty="0"/>
              <a:t>Перечитайте стихотворение, прислушайтесь к его звучанию и подумайте, каким образом поэт сумел добиться легкости стихотворного ритма</a:t>
            </a:r>
            <a:r>
              <a:rPr lang="ru-RU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53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sz="5400" dirty="0" smtClean="0"/>
              <a:t>Какие </a:t>
            </a:r>
            <a:r>
              <a:rPr lang="ru-RU" sz="5400" dirty="0"/>
              <a:t>чувства вызывает у человека общение с природой</a:t>
            </a:r>
            <a:r>
              <a:rPr lang="ru-RU" sz="5400" dirty="0" smtClean="0"/>
              <a:t>?</a:t>
            </a:r>
          </a:p>
          <a:p>
            <a:pPr marL="0" indent="0">
              <a:buNone/>
            </a:pPr>
            <a:endParaRPr lang="ru-RU" sz="5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556791"/>
            <a:ext cx="84969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Другая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A7F"/>
      </a:hlink>
      <a:folHlink>
        <a:srgbClr val="548DD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245</Words>
  <Application>Microsoft Office PowerPoint</Application>
  <PresentationFormat>Экран (4:3)</PresentationFormat>
  <Paragraphs>87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Тема Office</vt:lpstr>
      <vt:lpstr>Трек</vt:lpstr>
      <vt:lpstr>Аспект</vt:lpstr>
      <vt:lpstr>       Афанасий Фет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…Качаясь, движется завеса …</vt:lpstr>
      <vt:lpstr>      Словарная работа</vt:lpstr>
      <vt:lpstr>     Средство выразительности </vt:lpstr>
      <vt:lpstr>Теория литературы</vt:lpstr>
      <vt:lpstr> </vt:lpstr>
      <vt:lpstr>Домашнее задание.</vt:lpstr>
      <vt:lpstr>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Ольга Воробьева</cp:lastModifiedBy>
  <cp:revision>28</cp:revision>
  <dcterms:created xsi:type="dcterms:W3CDTF">2013-08-17T08:34:50Z</dcterms:created>
  <dcterms:modified xsi:type="dcterms:W3CDTF">2016-03-12T14:54:31Z</dcterms:modified>
</cp:coreProperties>
</file>