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89" r:id="rId10"/>
    <p:sldId id="291" r:id="rId11"/>
    <p:sldId id="292" r:id="rId12"/>
    <p:sldId id="265" r:id="rId13"/>
    <p:sldId id="258" r:id="rId14"/>
    <p:sldId id="259" r:id="rId15"/>
    <p:sldId id="263" r:id="rId16"/>
    <p:sldId id="299" r:id="rId17"/>
    <p:sldId id="261" r:id="rId18"/>
    <p:sldId id="264" r:id="rId19"/>
    <p:sldId id="266" r:id="rId20"/>
    <p:sldId id="267" r:id="rId21"/>
    <p:sldId id="268" r:id="rId22"/>
    <p:sldId id="270" r:id="rId23"/>
    <p:sldId id="278" r:id="rId24"/>
    <p:sldId id="279" r:id="rId25"/>
    <p:sldId id="282" r:id="rId26"/>
    <p:sldId id="283" r:id="rId27"/>
    <p:sldId id="284" r:id="rId28"/>
    <p:sldId id="285" r:id="rId29"/>
    <p:sldId id="286" r:id="rId30"/>
    <p:sldId id="288" r:id="rId31"/>
    <p:sldId id="294" r:id="rId32"/>
    <p:sldId id="295" r:id="rId33"/>
    <p:sldId id="297" r:id="rId34"/>
    <p:sldId id="298" r:id="rId35"/>
    <p:sldId id="300" r:id="rId36"/>
    <p:sldId id="301" r:id="rId37"/>
    <p:sldId id="302" r:id="rId38"/>
    <p:sldId id="30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BAE655-F54F-4F3C-952E-4DDE9DA3E05F}" type="doc">
      <dgm:prSet loTypeId="urn:microsoft.com/office/officeart/2005/8/layout/pyramid2" loCatId="list" qsTypeId="urn:microsoft.com/office/officeart/2005/8/quickstyle/simple1" qsCatId="simple" csTypeId="urn:microsoft.com/office/officeart/2005/8/colors/colorful2" csCatId="colorful" phldr="1"/>
      <dgm:spPr/>
    </dgm:pt>
    <dgm:pt modelId="{1D005375-BBA6-4F38-802B-F964FBFC5F62}">
      <dgm:prSet phldrT="[Текст]" custT="1"/>
      <dgm:spPr/>
      <dgm:t>
        <a:bodyPr/>
        <a:lstStyle/>
        <a:p>
          <a:r>
            <a:rPr lang="ru-RU" sz="2000" b="1" dirty="0" smtClean="0"/>
            <a:t>Произведения литературы, сценарии</a:t>
          </a:r>
          <a:endParaRPr lang="ru-RU" sz="2000" b="1" dirty="0"/>
        </a:p>
      </dgm:t>
    </dgm:pt>
    <dgm:pt modelId="{97987057-32C1-4211-A585-2A051BC0F5C4}" type="parTrans" cxnId="{91C18285-72E3-4317-9CBC-CE765A7FB4AA}">
      <dgm:prSet/>
      <dgm:spPr/>
      <dgm:t>
        <a:bodyPr/>
        <a:lstStyle/>
        <a:p>
          <a:endParaRPr lang="ru-RU"/>
        </a:p>
      </dgm:t>
    </dgm:pt>
    <dgm:pt modelId="{234ED6DC-E910-4BFF-9735-F3BBB5431904}" type="sibTrans" cxnId="{91C18285-72E3-4317-9CBC-CE765A7FB4AA}">
      <dgm:prSet/>
      <dgm:spPr/>
      <dgm:t>
        <a:bodyPr/>
        <a:lstStyle/>
        <a:p>
          <a:endParaRPr lang="ru-RU"/>
        </a:p>
      </dgm:t>
    </dgm:pt>
    <dgm:pt modelId="{8AFD5131-C15E-4CCA-90A3-AC1D5ECE4345}">
      <dgm:prSet phldrT="[Текст]" custT="1"/>
      <dgm:spPr/>
      <dgm:t>
        <a:bodyPr/>
        <a:lstStyle/>
        <a:p>
          <a:r>
            <a:rPr lang="ru-RU" sz="2000" b="1" dirty="0" smtClean="0"/>
            <a:t>Музыкальные произведения  </a:t>
          </a:r>
          <a:endParaRPr lang="ru-RU" sz="2000" b="1" dirty="0"/>
        </a:p>
      </dgm:t>
    </dgm:pt>
    <dgm:pt modelId="{4F785159-6921-4167-BF62-522946C3FC45}" type="parTrans" cxnId="{1CB7334D-5520-406B-88D2-399F0E634F92}">
      <dgm:prSet/>
      <dgm:spPr/>
      <dgm:t>
        <a:bodyPr/>
        <a:lstStyle/>
        <a:p>
          <a:endParaRPr lang="ru-RU"/>
        </a:p>
      </dgm:t>
    </dgm:pt>
    <dgm:pt modelId="{474AA011-92E6-493B-A993-89722EBB8B60}" type="sibTrans" cxnId="{1CB7334D-5520-406B-88D2-399F0E634F92}">
      <dgm:prSet/>
      <dgm:spPr/>
      <dgm:t>
        <a:bodyPr/>
        <a:lstStyle/>
        <a:p>
          <a:endParaRPr lang="ru-RU"/>
        </a:p>
      </dgm:t>
    </dgm:pt>
    <dgm:pt modelId="{46BB2726-56EF-4C69-B616-8F0BB880F59E}">
      <dgm:prSet phldrT="[Текст]" custT="1"/>
      <dgm:spPr/>
      <dgm:t>
        <a:bodyPr/>
        <a:lstStyle/>
        <a:p>
          <a:r>
            <a:rPr lang="ru-RU" sz="2000" b="1" dirty="0" smtClean="0"/>
            <a:t>Живопись, графика, скульптура, дизайн</a:t>
          </a:r>
          <a:endParaRPr lang="ru-RU" sz="2000" b="1" dirty="0"/>
        </a:p>
      </dgm:t>
    </dgm:pt>
    <dgm:pt modelId="{F66F45BB-498B-4162-B20D-1CBAC4E79C0C}" type="parTrans" cxnId="{D5E43BDC-739A-463E-9C26-4A071269175B}">
      <dgm:prSet/>
      <dgm:spPr/>
      <dgm:t>
        <a:bodyPr/>
        <a:lstStyle/>
        <a:p>
          <a:endParaRPr lang="ru-RU"/>
        </a:p>
      </dgm:t>
    </dgm:pt>
    <dgm:pt modelId="{A907E383-2539-4071-B3F6-F239CCD435C7}" type="sibTrans" cxnId="{D5E43BDC-739A-463E-9C26-4A071269175B}">
      <dgm:prSet/>
      <dgm:spPr/>
      <dgm:t>
        <a:bodyPr/>
        <a:lstStyle/>
        <a:p>
          <a:endParaRPr lang="ru-RU"/>
        </a:p>
      </dgm:t>
    </dgm:pt>
    <dgm:pt modelId="{7D9DEDEC-BF77-4C33-8018-3946D69EE5E0}">
      <dgm:prSet custT="1"/>
      <dgm:spPr/>
      <dgm:t>
        <a:bodyPr/>
        <a:lstStyle/>
        <a:p>
          <a:r>
            <a:rPr lang="ru-RU" sz="2000" b="1" dirty="0" smtClean="0"/>
            <a:t>Хореографические произведения</a:t>
          </a:r>
          <a:endParaRPr lang="ru-RU" sz="2000" b="1" dirty="0"/>
        </a:p>
      </dgm:t>
    </dgm:pt>
    <dgm:pt modelId="{BB6A28B7-2FD7-454A-B197-565509DBE8D1}" type="parTrans" cxnId="{69D563F0-C60E-4AFB-95D8-AF2D02B89AB4}">
      <dgm:prSet/>
      <dgm:spPr/>
      <dgm:t>
        <a:bodyPr/>
        <a:lstStyle/>
        <a:p>
          <a:endParaRPr lang="ru-RU"/>
        </a:p>
      </dgm:t>
    </dgm:pt>
    <dgm:pt modelId="{16F1C96C-D162-42DD-A145-E9324042773A}" type="sibTrans" cxnId="{69D563F0-C60E-4AFB-95D8-AF2D02B89AB4}">
      <dgm:prSet/>
      <dgm:spPr/>
      <dgm:t>
        <a:bodyPr/>
        <a:lstStyle/>
        <a:p>
          <a:endParaRPr lang="ru-RU"/>
        </a:p>
      </dgm:t>
    </dgm:pt>
    <dgm:pt modelId="{6B8F8120-0948-4648-9ED2-6FA95B5291EF}">
      <dgm:prSet custT="1"/>
      <dgm:spPr/>
      <dgm:t>
        <a:bodyPr/>
        <a:lstStyle/>
        <a:p>
          <a:r>
            <a:rPr lang="ru-RU" sz="2000" b="1" dirty="0" smtClean="0"/>
            <a:t>Архитектура</a:t>
          </a:r>
          <a:endParaRPr lang="ru-RU" sz="2000" b="1" dirty="0"/>
        </a:p>
      </dgm:t>
    </dgm:pt>
    <dgm:pt modelId="{4919FD07-1518-4D35-A202-481A0F40031F}" type="parTrans" cxnId="{377C70D7-79F2-498E-BADC-7A0A2AC91CEF}">
      <dgm:prSet/>
      <dgm:spPr/>
      <dgm:t>
        <a:bodyPr/>
        <a:lstStyle/>
        <a:p>
          <a:endParaRPr lang="ru-RU"/>
        </a:p>
      </dgm:t>
    </dgm:pt>
    <dgm:pt modelId="{02D4B27B-C657-4DD6-AD12-B464DA247C83}" type="sibTrans" cxnId="{377C70D7-79F2-498E-BADC-7A0A2AC91CEF}">
      <dgm:prSet/>
      <dgm:spPr/>
      <dgm:t>
        <a:bodyPr/>
        <a:lstStyle/>
        <a:p>
          <a:endParaRPr lang="ru-RU"/>
        </a:p>
      </dgm:t>
    </dgm:pt>
    <dgm:pt modelId="{52E216CB-B913-4C84-B66B-2E01ED2C61F8}">
      <dgm:prSet custT="1"/>
      <dgm:spPr/>
      <dgm:t>
        <a:bodyPr/>
        <a:lstStyle/>
        <a:p>
          <a:r>
            <a:rPr lang="ru-RU" sz="1800" b="1" dirty="0" smtClean="0"/>
            <a:t>Кино-видео-теле-слайд-фильмы</a:t>
          </a:r>
          <a:endParaRPr lang="ru-RU" sz="1800" b="1" dirty="0"/>
        </a:p>
      </dgm:t>
    </dgm:pt>
    <dgm:pt modelId="{5F40704B-CAFE-4D67-9EFC-F6870270D755}" type="parTrans" cxnId="{D0344469-A5F2-4096-98F5-C6CB6EC55A6F}">
      <dgm:prSet/>
      <dgm:spPr/>
      <dgm:t>
        <a:bodyPr/>
        <a:lstStyle/>
        <a:p>
          <a:endParaRPr lang="ru-RU"/>
        </a:p>
      </dgm:t>
    </dgm:pt>
    <dgm:pt modelId="{31DCB1A0-8882-48CC-A8BF-4F9B656CFE5B}" type="sibTrans" cxnId="{D0344469-A5F2-4096-98F5-C6CB6EC55A6F}">
      <dgm:prSet/>
      <dgm:spPr/>
      <dgm:t>
        <a:bodyPr/>
        <a:lstStyle/>
        <a:p>
          <a:endParaRPr lang="ru-RU"/>
        </a:p>
      </dgm:t>
    </dgm:pt>
    <dgm:pt modelId="{02CAA97E-750C-4741-B93D-AA6B01FAEDB0}" type="pres">
      <dgm:prSet presAssocID="{7FBAE655-F54F-4F3C-952E-4DDE9DA3E05F}" presName="compositeShape" presStyleCnt="0">
        <dgm:presLayoutVars>
          <dgm:dir/>
          <dgm:resizeHandles/>
        </dgm:presLayoutVars>
      </dgm:prSet>
      <dgm:spPr/>
    </dgm:pt>
    <dgm:pt modelId="{BEDE0CC5-81F6-4324-AA60-0D2EB637C4AB}" type="pres">
      <dgm:prSet presAssocID="{7FBAE655-F54F-4F3C-952E-4DDE9DA3E05F}" presName="pyramid" presStyleLbl="node1" presStyleIdx="0" presStyleCnt="1"/>
      <dgm:spPr/>
    </dgm:pt>
    <dgm:pt modelId="{821CD354-DEDD-4A33-9CC6-7BE847CC2D38}" type="pres">
      <dgm:prSet presAssocID="{7FBAE655-F54F-4F3C-952E-4DDE9DA3E05F}" presName="theList" presStyleCnt="0"/>
      <dgm:spPr/>
    </dgm:pt>
    <dgm:pt modelId="{20C4E422-EF99-4419-951A-B3321F5E0484}" type="pres">
      <dgm:prSet presAssocID="{1D005375-BBA6-4F38-802B-F964FBFC5F62}" presName="aNode" presStyleLbl="fgAcc1" presStyleIdx="0" presStyleCnt="6" custLinFactNeighborX="-700" custLinFactNeighborY="-49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D3C96-EC34-461B-9DC3-9E9B880A3EB6}" type="pres">
      <dgm:prSet presAssocID="{1D005375-BBA6-4F38-802B-F964FBFC5F62}" presName="aSpace" presStyleCnt="0"/>
      <dgm:spPr/>
    </dgm:pt>
    <dgm:pt modelId="{50228C95-BD36-467B-B9C3-FE2258A6AFAD}" type="pres">
      <dgm:prSet presAssocID="{8AFD5131-C15E-4CCA-90A3-AC1D5ECE4345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F38B1F-ACCA-40B6-9FC0-0E60FDFF1A06}" type="pres">
      <dgm:prSet presAssocID="{8AFD5131-C15E-4CCA-90A3-AC1D5ECE4345}" presName="aSpace" presStyleCnt="0"/>
      <dgm:spPr/>
    </dgm:pt>
    <dgm:pt modelId="{5979E7D4-88FF-412D-8A14-4A0A6F0F3ABC}" type="pres">
      <dgm:prSet presAssocID="{52E216CB-B913-4C84-B66B-2E01ED2C61F8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2A33A-5F31-4EB6-81A3-EB06216484D5}" type="pres">
      <dgm:prSet presAssocID="{52E216CB-B913-4C84-B66B-2E01ED2C61F8}" presName="aSpace" presStyleCnt="0"/>
      <dgm:spPr/>
    </dgm:pt>
    <dgm:pt modelId="{15604D24-18A9-49B0-B853-CBF5DC04A846}" type="pres">
      <dgm:prSet presAssocID="{46BB2726-56EF-4C69-B616-8F0BB880F59E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83A226-BB4F-4D14-9D63-74C1FFD4421B}" type="pres">
      <dgm:prSet presAssocID="{46BB2726-56EF-4C69-B616-8F0BB880F59E}" presName="aSpace" presStyleCnt="0"/>
      <dgm:spPr/>
    </dgm:pt>
    <dgm:pt modelId="{F6232653-E4BF-4299-AAEC-0DBCFA6F3F94}" type="pres">
      <dgm:prSet presAssocID="{7D9DEDEC-BF77-4C33-8018-3946D69EE5E0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26262F-02C7-413C-82A7-A2E86E94C74B}" type="pres">
      <dgm:prSet presAssocID="{7D9DEDEC-BF77-4C33-8018-3946D69EE5E0}" presName="aSpace" presStyleCnt="0"/>
      <dgm:spPr/>
    </dgm:pt>
    <dgm:pt modelId="{754EE752-5DD2-47D6-878B-D0962457522C}" type="pres">
      <dgm:prSet presAssocID="{6B8F8120-0948-4648-9ED2-6FA95B5291EF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E8D2C-98F1-4C9D-8301-EEF548BF91A1}" type="pres">
      <dgm:prSet presAssocID="{6B8F8120-0948-4648-9ED2-6FA95B5291EF}" presName="aSpace" presStyleCnt="0"/>
      <dgm:spPr/>
    </dgm:pt>
  </dgm:ptLst>
  <dgm:cxnLst>
    <dgm:cxn modelId="{91C18285-72E3-4317-9CBC-CE765A7FB4AA}" srcId="{7FBAE655-F54F-4F3C-952E-4DDE9DA3E05F}" destId="{1D005375-BBA6-4F38-802B-F964FBFC5F62}" srcOrd="0" destOrd="0" parTransId="{97987057-32C1-4211-A585-2A051BC0F5C4}" sibTransId="{234ED6DC-E910-4BFF-9735-F3BBB5431904}"/>
    <dgm:cxn modelId="{2C87D89F-4A76-4B88-BF57-07B94D2CD2E1}" type="presOf" srcId="{7FBAE655-F54F-4F3C-952E-4DDE9DA3E05F}" destId="{02CAA97E-750C-4741-B93D-AA6B01FAEDB0}" srcOrd="0" destOrd="0" presId="urn:microsoft.com/office/officeart/2005/8/layout/pyramid2"/>
    <dgm:cxn modelId="{377C70D7-79F2-498E-BADC-7A0A2AC91CEF}" srcId="{7FBAE655-F54F-4F3C-952E-4DDE9DA3E05F}" destId="{6B8F8120-0948-4648-9ED2-6FA95B5291EF}" srcOrd="5" destOrd="0" parTransId="{4919FD07-1518-4D35-A202-481A0F40031F}" sibTransId="{02D4B27B-C657-4DD6-AD12-B464DA247C83}"/>
    <dgm:cxn modelId="{1CB7334D-5520-406B-88D2-399F0E634F92}" srcId="{7FBAE655-F54F-4F3C-952E-4DDE9DA3E05F}" destId="{8AFD5131-C15E-4CCA-90A3-AC1D5ECE4345}" srcOrd="1" destOrd="0" parTransId="{4F785159-6921-4167-BF62-522946C3FC45}" sibTransId="{474AA011-92E6-493B-A993-89722EBB8B60}"/>
    <dgm:cxn modelId="{69D563F0-C60E-4AFB-95D8-AF2D02B89AB4}" srcId="{7FBAE655-F54F-4F3C-952E-4DDE9DA3E05F}" destId="{7D9DEDEC-BF77-4C33-8018-3946D69EE5E0}" srcOrd="4" destOrd="0" parTransId="{BB6A28B7-2FD7-454A-B197-565509DBE8D1}" sibTransId="{16F1C96C-D162-42DD-A145-E9324042773A}"/>
    <dgm:cxn modelId="{5CDC8E44-F8FE-42FF-A8B7-8F6F81AEF13F}" type="presOf" srcId="{7D9DEDEC-BF77-4C33-8018-3946D69EE5E0}" destId="{F6232653-E4BF-4299-AAEC-0DBCFA6F3F94}" srcOrd="0" destOrd="0" presId="urn:microsoft.com/office/officeart/2005/8/layout/pyramid2"/>
    <dgm:cxn modelId="{B87BA524-5F0B-49C4-8416-246AF79E01A7}" type="presOf" srcId="{52E216CB-B913-4C84-B66B-2E01ED2C61F8}" destId="{5979E7D4-88FF-412D-8A14-4A0A6F0F3ABC}" srcOrd="0" destOrd="0" presId="urn:microsoft.com/office/officeart/2005/8/layout/pyramid2"/>
    <dgm:cxn modelId="{D0344469-A5F2-4096-98F5-C6CB6EC55A6F}" srcId="{7FBAE655-F54F-4F3C-952E-4DDE9DA3E05F}" destId="{52E216CB-B913-4C84-B66B-2E01ED2C61F8}" srcOrd="2" destOrd="0" parTransId="{5F40704B-CAFE-4D67-9EFC-F6870270D755}" sibTransId="{31DCB1A0-8882-48CC-A8BF-4F9B656CFE5B}"/>
    <dgm:cxn modelId="{0B59BDB3-268E-45D6-A265-DA71CBD26381}" type="presOf" srcId="{8AFD5131-C15E-4CCA-90A3-AC1D5ECE4345}" destId="{50228C95-BD36-467B-B9C3-FE2258A6AFAD}" srcOrd="0" destOrd="0" presId="urn:microsoft.com/office/officeart/2005/8/layout/pyramid2"/>
    <dgm:cxn modelId="{4A8C6A3F-2A4F-428C-803A-DF3D012B981C}" type="presOf" srcId="{6B8F8120-0948-4648-9ED2-6FA95B5291EF}" destId="{754EE752-5DD2-47D6-878B-D0962457522C}" srcOrd="0" destOrd="0" presId="urn:microsoft.com/office/officeart/2005/8/layout/pyramid2"/>
    <dgm:cxn modelId="{50192357-711E-482B-B0EA-25E57262C1DE}" type="presOf" srcId="{1D005375-BBA6-4F38-802B-F964FBFC5F62}" destId="{20C4E422-EF99-4419-951A-B3321F5E0484}" srcOrd="0" destOrd="0" presId="urn:microsoft.com/office/officeart/2005/8/layout/pyramid2"/>
    <dgm:cxn modelId="{0D320276-DC8C-4AAD-B2DE-17639A42FD4A}" type="presOf" srcId="{46BB2726-56EF-4C69-B616-8F0BB880F59E}" destId="{15604D24-18A9-49B0-B853-CBF5DC04A846}" srcOrd="0" destOrd="0" presId="urn:microsoft.com/office/officeart/2005/8/layout/pyramid2"/>
    <dgm:cxn modelId="{D5E43BDC-739A-463E-9C26-4A071269175B}" srcId="{7FBAE655-F54F-4F3C-952E-4DDE9DA3E05F}" destId="{46BB2726-56EF-4C69-B616-8F0BB880F59E}" srcOrd="3" destOrd="0" parTransId="{F66F45BB-498B-4162-B20D-1CBAC4E79C0C}" sibTransId="{A907E383-2539-4071-B3F6-F239CCD435C7}"/>
    <dgm:cxn modelId="{CFF9F814-8FDD-4A3B-A4A9-B728418BBE5A}" type="presParOf" srcId="{02CAA97E-750C-4741-B93D-AA6B01FAEDB0}" destId="{BEDE0CC5-81F6-4324-AA60-0D2EB637C4AB}" srcOrd="0" destOrd="0" presId="urn:microsoft.com/office/officeart/2005/8/layout/pyramid2"/>
    <dgm:cxn modelId="{540F2B29-1726-4F8B-897A-73FA2A91008E}" type="presParOf" srcId="{02CAA97E-750C-4741-B93D-AA6B01FAEDB0}" destId="{821CD354-DEDD-4A33-9CC6-7BE847CC2D38}" srcOrd="1" destOrd="0" presId="urn:microsoft.com/office/officeart/2005/8/layout/pyramid2"/>
    <dgm:cxn modelId="{5D151F02-0671-473D-901E-AE89C4A989EF}" type="presParOf" srcId="{821CD354-DEDD-4A33-9CC6-7BE847CC2D38}" destId="{20C4E422-EF99-4419-951A-B3321F5E0484}" srcOrd="0" destOrd="0" presId="urn:microsoft.com/office/officeart/2005/8/layout/pyramid2"/>
    <dgm:cxn modelId="{46B5E0F7-5EAE-4195-A948-B65A6326A57E}" type="presParOf" srcId="{821CD354-DEDD-4A33-9CC6-7BE847CC2D38}" destId="{E4ED3C96-EC34-461B-9DC3-9E9B880A3EB6}" srcOrd="1" destOrd="0" presId="urn:microsoft.com/office/officeart/2005/8/layout/pyramid2"/>
    <dgm:cxn modelId="{1A83AF26-F2A0-4322-9BB0-E58244215599}" type="presParOf" srcId="{821CD354-DEDD-4A33-9CC6-7BE847CC2D38}" destId="{50228C95-BD36-467B-B9C3-FE2258A6AFAD}" srcOrd="2" destOrd="0" presId="urn:microsoft.com/office/officeart/2005/8/layout/pyramid2"/>
    <dgm:cxn modelId="{48477EEF-7415-4DE0-9B87-8461C128E32F}" type="presParOf" srcId="{821CD354-DEDD-4A33-9CC6-7BE847CC2D38}" destId="{54F38B1F-ACCA-40B6-9FC0-0E60FDFF1A06}" srcOrd="3" destOrd="0" presId="urn:microsoft.com/office/officeart/2005/8/layout/pyramid2"/>
    <dgm:cxn modelId="{A1E020A5-D09A-447E-ABD9-DC3AFD80830E}" type="presParOf" srcId="{821CD354-DEDD-4A33-9CC6-7BE847CC2D38}" destId="{5979E7D4-88FF-412D-8A14-4A0A6F0F3ABC}" srcOrd="4" destOrd="0" presId="urn:microsoft.com/office/officeart/2005/8/layout/pyramid2"/>
    <dgm:cxn modelId="{09B7BFE0-6E83-44A7-972A-07D5D6EDE803}" type="presParOf" srcId="{821CD354-DEDD-4A33-9CC6-7BE847CC2D38}" destId="{0BE2A33A-5F31-4EB6-81A3-EB06216484D5}" srcOrd="5" destOrd="0" presId="urn:microsoft.com/office/officeart/2005/8/layout/pyramid2"/>
    <dgm:cxn modelId="{347812AE-556E-4684-B335-7CE909A8E2E7}" type="presParOf" srcId="{821CD354-DEDD-4A33-9CC6-7BE847CC2D38}" destId="{15604D24-18A9-49B0-B853-CBF5DC04A846}" srcOrd="6" destOrd="0" presId="urn:microsoft.com/office/officeart/2005/8/layout/pyramid2"/>
    <dgm:cxn modelId="{C4AD46B2-AE56-4DD5-A09F-3015D022E578}" type="presParOf" srcId="{821CD354-DEDD-4A33-9CC6-7BE847CC2D38}" destId="{EF83A226-BB4F-4D14-9D63-74C1FFD4421B}" srcOrd="7" destOrd="0" presId="urn:microsoft.com/office/officeart/2005/8/layout/pyramid2"/>
    <dgm:cxn modelId="{C0FEDB8A-BDA4-4C38-BE26-C3A3846CD4DC}" type="presParOf" srcId="{821CD354-DEDD-4A33-9CC6-7BE847CC2D38}" destId="{F6232653-E4BF-4299-AAEC-0DBCFA6F3F94}" srcOrd="8" destOrd="0" presId="urn:microsoft.com/office/officeart/2005/8/layout/pyramid2"/>
    <dgm:cxn modelId="{33853BCE-4942-4082-BF78-9B21D8763428}" type="presParOf" srcId="{821CD354-DEDD-4A33-9CC6-7BE847CC2D38}" destId="{C726262F-02C7-413C-82A7-A2E86E94C74B}" srcOrd="9" destOrd="0" presId="urn:microsoft.com/office/officeart/2005/8/layout/pyramid2"/>
    <dgm:cxn modelId="{4DD7F9E3-763F-4B55-9B4F-7E8DF56E6F7A}" type="presParOf" srcId="{821CD354-DEDD-4A33-9CC6-7BE847CC2D38}" destId="{754EE752-5DD2-47D6-878B-D0962457522C}" srcOrd="10" destOrd="0" presId="urn:microsoft.com/office/officeart/2005/8/layout/pyramid2"/>
    <dgm:cxn modelId="{0EA6C648-4CC6-4D43-B0FB-DC412319F550}" type="presParOf" srcId="{821CD354-DEDD-4A33-9CC6-7BE847CC2D38}" destId="{539E8D2C-98F1-4C9D-8301-EEF548BF91A1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BAE655-F54F-4F3C-952E-4DDE9DA3E05F}" type="doc">
      <dgm:prSet loTypeId="urn:microsoft.com/office/officeart/2005/8/layout/pyramid2" loCatId="list" qsTypeId="urn:microsoft.com/office/officeart/2005/8/quickstyle/simple1" qsCatId="simple" csTypeId="urn:microsoft.com/office/officeart/2005/8/colors/colorful2" csCatId="colorful" phldr="1"/>
      <dgm:spPr/>
    </dgm:pt>
    <dgm:pt modelId="{1D005375-BBA6-4F38-802B-F964FBFC5F62}">
      <dgm:prSet phldrT="[Текст]" custT="1"/>
      <dgm:spPr/>
      <dgm:t>
        <a:bodyPr/>
        <a:lstStyle/>
        <a:p>
          <a:r>
            <a:rPr lang="ru-RU" sz="2000" b="1" dirty="0" smtClean="0"/>
            <a:t>Оригинальные тексты </a:t>
          </a:r>
          <a:endParaRPr lang="ru-RU" sz="2000" b="1" dirty="0"/>
        </a:p>
      </dgm:t>
    </dgm:pt>
    <dgm:pt modelId="{97987057-32C1-4211-A585-2A051BC0F5C4}" type="parTrans" cxnId="{91C18285-72E3-4317-9CBC-CE765A7FB4AA}">
      <dgm:prSet/>
      <dgm:spPr/>
      <dgm:t>
        <a:bodyPr/>
        <a:lstStyle/>
        <a:p>
          <a:endParaRPr lang="ru-RU"/>
        </a:p>
      </dgm:t>
    </dgm:pt>
    <dgm:pt modelId="{234ED6DC-E910-4BFF-9735-F3BBB5431904}" type="sibTrans" cxnId="{91C18285-72E3-4317-9CBC-CE765A7FB4AA}">
      <dgm:prSet/>
      <dgm:spPr/>
      <dgm:t>
        <a:bodyPr/>
        <a:lstStyle/>
        <a:p>
          <a:endParaRPr lang="ru-RU"/>
        </a:p>
      </dgm:t>
    </dgm:pt>
    <dgm:pt modelId="{8AFD5131-C15E-4CCA-90A3-AC1D5ECE4345}">
      <dgm:prSet phldrT="[Текст]" custT="1"/>
      <dgm:spPr/>
      <dgm:t>
        <a:bodyPr/>
        <a:lstStyle/>
        <a:p>
          <a:r>
            <a:rPr lang="ru-RU" sz="2000" b="1" dirty="0" smtClean="0"/>
            <a:t>Графика </a:t>
          </a:r>
          <a:endParaRPr lang="ru-RU" sz="2000" b="1" dirty="0"/>
        </a:p>
      </dgm:t>
    </dgm:pt>
    <dgm:pt modelId="{4F785159-6921-4167-BF62-522946C3FC45}" type="parTrans" cxnId="{1CB7334D-5520-406B-88D2-399F0E634F92}">
      <dgm:prSet/>
      <dgm:spPr/>
      <dgm:t>
        <a:bodyPr/>
        <a:lstStyle/>
        <a:p>
          <a:endParaRPr lang="ru-RU"/>
        </a:p>
      </dgm:t>
    </dgm:pt>
    <dgm:pt modelId="{474AA011-92E6-493B-A993-89722EBB8B60}" type="sibTrans" cxnId="{1CB7334D-5520-406B-88D2-399F0E634F92}">
      <dgm:prSet/>
      <dgm:spPr/>
      <dgm:t>
        <a:bodyPr/>
        <a:lstStyle/>
        <a:p>
          <a:endParaRPr lang="ru-RU"/>
        </a:p>
      </dgm:t>
    </dgm:pt>
    <dgm:pt modelId="{46BB2726-56EF-4C69-B616-8F0BB880F59E}">
      <dgm:prSet phldrT="[Текст]" custT="1"/>
      <dgm:spPr/>
      <dgm:t>
        <a:bodyPr/>
        <a:lstStyle/>
        <a:p>
          <a:r>
            <a:rPr lang="ru-RU" sz="2000" b="1" dirty="0" smtClean="0"/>
            <a:t>Аудио-видео</a:t>
          </a:r>
        </a:p>
        <a:p>
          <a:r>
            <a:rPr lang="ru-RU" sz="2000" b="1" dirty="0" smtClean="0"/>
            <a:t>файлы</a:t>
          </a:r>
          <a:endParaRPr lang="ru-RU" sz="2000" b="1" dirty="0"/>
        </a:p>
      </dgm:t>
    </dgm:pt>
    <dgm:pt modelId="{F66F45BB-498B-4162-B20D-1CBAC4E79C0C}" type="parTrans" cxnId="{D5E43BDC-739A-463E-9C26-4A071269175B}">
      <dgm:prSet/>
      <dgm:spPr/>
      <dgm:t>
        <a:bodyPr/>
        <a:lstStyle/>
        <a:p>
          <a:endParaRPr lang="ru-RU"/>
        </a:p>
      </dgm:t>
    </dgm:pt>
    <dgm:pt modelId="{A907E383-2539-4071-B3F6-F239CCD435C7}" type="sibTrans" cxnId="{D5E43BDC-739A-463E-9C26-4A071269175B}">
      <dgm:prSet/>
      <dgm:spPr/>
      <dgm:t>
        <a:bodyPr/>
        <a:lstStyle/>
        <a:p>
          <a:endParaRPr lang="ru-RU"/>
        </a:p>
      </dgm:t>
    </dgm:pt>
    <dgm:pt modelId="{7D9DEDEC-BF77-4C33-8018-3946D69EE5E0}">
      <dgm:prSet custT="1"/>
      <dgm:spPr/>
      <dgm:t>
        <a:bodyPr/>
        <a:lstStyle/>
        <a:p>
          <a:r>
            <a:rPr lang="en-US" sz="2000" b="1" dirty="0" smtClean="0"/>
            <a:t>Html</a:t>
          </a:r>
          <a:r>
            <a:rPr lang="ru-RU" sz="2000" b="1" dirty="0" smtClean="0"/>
            <a:t>, </a:t>
          </a:r>
          <a:r>
            <a:rPr lang="en-US" sz="2000" b="1" dirty="0" err="1" smtClean="0"/>
            <a:t>vrml</a:t>
          </a:r>
          <a:r>
            <a:rPr lang="ru-RU" sz="2000" b="1" dirty="0" smtClean="0"/>
            <a:t> языковые ряды</a:t>
          </a:r>
          <a:endParaRPr lang="ru-RU" sz="2000" b="1" dirty="0"/>
        </a:p>
      </dgm:t>
    </dgm:pt>
    <dgm:pt modelId="{BB6A28B7-2FD7-454A-B197-565509DBE8D1}" type="parTrans" cxnId="{69D563F0-C60E-4AFB-95D8-AF2D02B89AB4}">
      <dgm:prSet/>
      <dgm:spPr/>
      <dgm:t>
        <a:bodyPr/>
        <a:lstStyle/>
        <a:p>
          <a:endParaRPr lang="ru-RU"/>
        </a:p>
      </dgm:t>
    </dgm:pt>
    <dgm:pt modelId="{16F1C96C-D162-42DD-A145-E9324042773A}" type="sibTrans" cxnId="{69D563F0-C60E-4AFB-95D8-AF2D02B89AB4}">
      <dgm:prSet/>
      <dgm:spPr/>
      <dgm:t>
        <a:bodyPr/>
        <a:lstStyle/>
        <a:p>
          <a:endParaRPr lang="ru-RU"/>
        </a:p>
      </dgm:t>
    </dgm:pt>
    <dgm:pt modelId="{6B8F8120-0948-4648-9ED2-6FA95B5291EF}">
      <dgm:prSet custT="1"/>
      <dgm:spPr/>
      <dgm:t>
        <a:bodyPr/>
        <a:lstStyle/>
        <a:p>
          <a:r>
            <a:rPr lang="ru-RU" sz="2000" b="1" dirty="0" smtClean="0"/>
            <a:t>Ссылки и списки веб-сайтов и </a:t>
          </a:r>
          <a:r>
            <a:rPr lang="ru-RU" sz="2000" b="1" dirty="0" err="1" smtClean="0"/>
            <a:t>др</a:t>
          </a:r>
          <a:endParaRPr lang="ru-RU" sz="2000" b="1" dirty="0"/>
        </a:p>
      </dgm:t>
    </dgm:pt>
    <dgm:pt modelId="{4919FD07-1518-4D35-A202-481A0F40031F}" type="parTrans" cxnId="{377C70D7-79F2-498E-BADC-7A0A2AC91CEF}">
      <dgm:prSet/>
      <dgm:spPr/>
      <dgm:t>
        <a:bodyPr/>
        <a:lstStyle/>
        <a:p>
          <a:endParaRPr lang="ru-RU"/>
        </a:p>
      </dgm:t>
    </dgm:pt>
    <dgm:pt modelId="{02D4B27B-C657-4DD6-AD12-B464DA247C83}" type="sibTrans" cxnId="{377C70D7-79F2-498E-BADC-7A0A2AC91CEF}">
      <dgm:prSet/>
      <dgm:spPr/>
      <dgm:t>
        <a:bodyPr/>
        <a:lstStyle/>
        <a:p>
          <a:endParaRPr lang="ru-RU"/>
        </a:p>
      </dgm:t>
    </dgm:pt>
    <dgm:pt modelId="{02CAA97E-750C-4741-B93D-AA6B01FAEDB0}" type="pres">
      <dgm:prSet presAssocID="{7FBAE655-F54F-4F3C-952E-4DDE9DA3E05F}" presName="compositeShape" presStyleCnt="0">
        <dgm:presLayoutVars>
          <dgm:dir/>
          <dgm:resizeHandles/>
        </dgm:presLayoutVars>
      </dgm:prSet>
      <dgm:spPr/>
    </dgm:pt>
    <dgm:pt modelId="{BEDE0CC5-81F6-4324-AA60-0D2EB637C4AB}" type="pres">
      <dgm:prSet presAssocID="{7FBAE655-F54F-4F3C-952E-4DDE9DA3E05F}" presName="pyramid" presStyleLbl="node1" presStyleIdx="0" presStyleCnt="1"/>
      <dgm:spPr/>
    </dgm:pt>
    <dgm:pt modelId="{821CD354-DEDD-4A33-9CC6-7BE847CC2D38}" type="pres">
      <dgm:prSet presAssocID="{7FBAE655-F54F-4F3C-952E-4DDE9DA3E05F}" presName="theList" presStyleCnt="0"/>
      <dgm:spPr/>
    </dgm:pt>
    <dgm:pt modelId="{20C4E422-EF99-4419-951A-B3321F5E0484}" type="pres">
      <dgm:prSet presAssocID="{1D005375-BBA6-4F38-802B-F964FBFC5F62}" presName="aNode" presStyleLbl="fgAcc1" presStyleIdx="0" presStyleCnt="5" custLinFactNeighborX="-700" custLinFactNeighborY="-49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D3C96-EC34-461B-9DC3-9E9B880A3EB6}" type="pres">
      <dgm:prSet presAssocID="{1D005375-BBA6-4F38-802B-F964FBFC5F62}" presName="aSpace" presStyleCnt="0"/>
      <dgm:spPr/>
    </dgm:pt>
    <dgm:pt modelId="{50228C95-BD36-467B-B9C3-FE2258A6AFAD}" type="pres">
      <dgm:prSet presAssocID="{8AFD5131-C15E-4CCA-90A3-AC1D5ECE4345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F38B1F-ACCA-40B6-9FC0-0E60FDFF1A06}" type="pres">
      <dgm:prSet presAssocID="{8AFD5131-C15E-4CCA-90A3-AC1D5ECE4345}" presName="aSpace" presStyleCnt="0"/>
      <dgm:spPr/>
    </dgm:pt>
    <dgm:pt modelId="{15604D24-18A9-49B0-B853-CBF5DC04A846}" type="pres">
      <dgm:prSet presAssocID="{46BB2726-56EF-4C69-B616-8F0BB880F59E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83A226-BB4F-4D14-9D63-74C1FFD4421B}" type="pres">
      <dgm:prSet presAssocID="{46BB2726-56EF-4C69-B616-8F0BB880F59E}" presName="aSpace" presStyleCnt="0"/>
      <dgm:spPr/>
    </dgm:pt>
    <dgm:pt modelId="{F6232653-E4BF-4299-AAEC-0DBCFA6F3F94}" type="pres">
      <dgm:prSet presAssocID="{7D9DEDEC-BF77-4C33-8018-3946D69EE5E0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26262F-02C7-413C-82A7-A2E86E94C74B}" type="pres">
      <dgm:prSet presAssocID="{7D9DEDEC-BF77-4C33-8018-3946D69EE5E0}" presName="aSpace" presStyleCnt="0"/>
      <dgm:spPr/>
    </dgm:pt>
    <dgm:pt modelId="{754EE752-5DD2-47D6-878B-D0962457522C}" type="pres">
      <dgm:prSet presAssocID="{6B8F8120-0948-4648-9ED2-6FA95B5291EF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E8D2C-98F1-4C9D-8301-EEF548BF91A1}" type="pres">
      <dgm:prSet presAssocID="{6B8F8120-0948-4648-9ED2-6FA95B5291EF}" presName="aSpace" presStyleCnt="0"/>
      <dgm:spPr/>
    </dgm:pt>
  </dgm:ptLst>
  <dgm:cxnLst>
    <dgm:cxn modelId="{66E98CA4-FEA4-41DF-B7AE-232F8C58E9D3}" type="presOf" srcId="{7D9DEDEC-BF77-4C33-8018-3946D69EE5E0}" destId="{F6232653-E4BF-4299-AAEC-0DBCFA6F3F94}" srcOrd="0" destOrd="0" presId="urn:microsoft.com/office/officeart/2005/8/layout/pyramid2"/>
    <dgm:cxn modelId="{91C18285-72E3-4317-9CBC-CE765A7FB4AA}" srcId="{7FBAE655-F54F-4F3C-952E-4DDE9DA3E05F}" destId="{1D005375-BBA6-4F38-802B-F964FBFC5F62}" srcOrd="0" destOrd="0" parTransId="{97987057-32C1-4211-A585-2A051BC0F5C4}" sibTransId="{234ED6DC-E910-4BFF-9735-F3BBB5431904}"/>
    <dgm:cxn modelId="{377C70D7-79F2-498E-BADC-7A0A2AC91CEF}" srcId="{7FBAE655-F54F-4F3C-952E-4DDE9DA3E05F}" destId="{6B8F8120-0948-4648-9ED2-6FA95B5291EF}" srcOrd="4" destOrd="0" parTransId="{4919FD07-1518-4D35-A202-481A0F40031F}" sibTransId="{02D4B27B-C657-4DD6-AD12-B464DA247C83}"/>
    <dgm:cxn modelId="{963230F6-3C7B-41B8-B111-FFA6B58B4F04}" type="presOf" srcId="{6B8F8120-0948-4648-9ED2-6FA95B5291EF}" destId="{754EE752-5DD2-47D6-878B-D0962457522C}" srcOrd="0" destOrd="0" presId="urn:microsoft.com/office/officeart/2005/8/layout/pyramid2"/>
    <dgm:cxn modelId="{1CB7334D-5520-406B-88D2-399F0E634F92}" srcId="{7FBAE655-F54F-4F3C-952E-4DDE9DA3E05F}" destId="{8AFD5131-C15E-4CCA-90A3-AC1D5ECE4345}" srcOrd="1" destOrd="0" parTransId="{4F785159-6921-4167-BF62-522946C3FC45}" sibTransId="{474AA011-92E6-493B-A993-89722EBB8B60}"/>
    <dgm:cxn modelId="{69D563F0-C60E-4AFB-95D8-AF2D02B89AB4}" srcId="{7FBAE655-F54F-4F3C-952E-4DDE9DA3E05F}" destId="{7D9DEDEC-BF77-4C33-8018-3946D69EE5E0}" srcOrd="3" destOrd="0" parTransId="{BB6A28B7-2FD7-454A-B197-565509DBE8D1}" sibTransId="{16F1C96C-D162-42DD-A145-E9324042773A}"/>
    <dgm:cxn modelId="{542AB89B-18B4-4223-8D44-B732DE2D5236}" type="presOf" srcId="{8AFD5131-C15E-4CCA-90A3-AC1D5ECE4345}" destId="{50228C95-BD36-467B-B9C3-FE2258A6AFAD}" srcOrd="0" destOrd="0" presId="urn:microsoft.com/office/officeart/2005/8/layout/pyramid2"/>
    <dgm:cxn modelId="{C7DB7190-9457-4515-865E-37F8AD4CA1CD}" type="presOf" srcId="{46BB2726-56EF-4C69-B616-8F0BB880F59E}" destId="{15604D24-18A9-49B0-B853-CBF5DC04A846}" srcOrd="0" destOrd="0" presId="urn:microsoft.com/office/officeart/2005/8/layout/pyramid2"/>
    <dgm:cxn modelId="{7F49EE73-69C2-41DB-BE9B-880CBBEA68AF}" type="presOf" srcId="{1D005375-BBA6-4F38-802B-F964FBFC5F62}" destId="{20C4E422-EF99-4419-951A-B3321F5E0484}" srcOrd="0" destOrd="0" presId="urn:microsoft.com/office/officeart/2005/8/layout/pyramid2"/>
    <dgm:cxn modelId="{A6A5A909-7495-4C4A-818D-B187B4A9254A}" type="presOf" srcId="{7FBAE655-F54F-4F3C-952E-4DDE9DA3E05F}" destId="{02CAA97E-750C-4741-B93D-AA6B01FAEDB0}" srcOrd="0" destOrd="0" presId="urn:microsoft.com/office/officeart/2005/8/layout/pyramid2"/>
    <dgm:cxn modelId="{D5E43BDC-739A-463E-9C26-4A071269175B}" srcId="{7FBAE655-F54F-4F3C-952E-4DDE9DA3E05F}" destId="{46BB2726-56EF-4C69-B616-8F0BB880F59E}" srcOrd="2" destOrd="0" parTransId="{F66F45BB-498B-4162-B20D-1CBAC4E79C0C}" sibTransId="{A907E383-2539-4071-B3F6-F239CCD435C7}"/>
    <dgm:cxn modelId="{D7277D34-991D-4809-9B01-7B3C88962E1A}" type="presParOf" srcId="{02CAA97E-750C-4741-B93D-AA6B01FAEDB0}" destId="{BEDE0CC5-81F6-4324-AA60-0D2EB637C4AB}" srcOrd="0" destOrd="0" presId="urn:microsoft.com/office/officeart/2005/8/layout/pyramid2"/>
    <dgm:cxn modelId="{3CE39DAE-F46A-4442-B828-9277DE1F5F01}" type="presParOf" srcId="{02CAA97E-750C-4741-B93D-AA6B01FAEDB0}" destId="{821CD354-DEDD-4A33-9CC6-7BE847CC2D38}" srcOrd="1" destOrd="0" presId="urn:microsoft.com/office/officeart/2005/8/layout/pyramid2"/>
    <dgm:cxn modelId="{C8DC931A-BE16-4F24-9163-076968FDD04E}" type="presParOf" srcId="{821CD354-DEDD-4A33-9CC6-7BE847CC2D38}" destId="{20C4E422-EF99-4419-951A-B3321F5E0484}" srcOrd="0" destOrd="0" presId="urn:microsoft.com/office/officeart/2005/8/layout/pyramid2"/>
    <dgm:cxn modelId="{A45A24AB-4D20-456E-88B7-EE2890FCD45C}" type="presParOf" srcId="{821CD354-DEDD-4A33-9CC6-7BE847CC2D38}" destId="{E4ED3C96-EC34-461B-9DC3-9E9B880A3EB6}" srcOrd="1" destOrd="0" presId="urn:microsoft.com/office/officeart/2005/8/layout/pyramid2"/>
    <dgm:cxn modelId="{A36732B6-428B-485A-B486-229450AAE1D0}" type="presParOf" srcId="{821CD354-DEDD-4A33-9CC6-7BE847CC2D38}" destId="{50228C95-BD36-467B-B9C3-FE2258A6AFAD}" srcOrd="2" destOrd="0" presId="urn:microsoft.com/office/officeart/2005/8/layout/pyramid2"/>
    <dgm:cxn modelId="{5DC0744C-22E6-4A8C-86C3-3CC93FE678B1}" type="presParOf" srcId="{821CD354-DEDD-4A33-9CC6-7BE847CC2D38}" destId="{54F38B1F-ACCA-40B6-9FC0-0E60FDFF1A06}" srcOrd="3" destOrd="0" presId="urn:microsoft.com/office/officeart/2005/8/layout/pyramid2"/>
    <dgm:cxn modelId="{28168F1D-CB98-4560-80CF-705030EE7E29}" type="presParOf" srcId="{821CD354-DEDD-4A33-9CC6-7BE847CC2D38}" destId="{15604D24-18A9-49B0-B853-CBF5DC04A846}" srcOrd="4" destOrd="0" presId="urn:microsoft.com/office/officeart/2005/8/layout/pyramid2"/>
    <dgm:cxn modelId="{2248604C-2E11-458D-A3E5-4E8D50100D3B}" type="presParOf" srcId="{821CD354-DEDD-4A33-9CC6-7BE847CC2D38}" destId="{EF83A226-BB4F-4D14-9D63-74C1FFD4421B}" srcOrd="5" destOrd="0" presId="urn:microsoft.com/office/officeart/2005/8/layout/pyramid2"/>
    <dgm:cxn modelId="{C84FE753-5584-4202-B12E-85425E9CC9AE}" type="presParOf" srcId="{821CD354-DEDD-4A33-9CC6-7BE847CC2D38}" destId="{F6232653-E4BF-4299-AAEC-0DBCFA6F3F94}" srcOrd="6" destOrd="0" presId="urn:microsoft.com/office/officeart/2005/8/layout/pyramid2"/>
    <dgm:cxn modelId="{0FEE78D1-8213-4A80-BE1C-8DC113A1ED05}" type="presParOf" srcId="{821CD354-DEDD-4A33-9CC6-7BE847CC2D38}" destId="{C726262F-02C7-413C-82A7-A2E86E94C74B}" srcOrd="7" destOrd="0" presId="urn:microsoft.com/office/officeart/2005/8/layout/pyramid2"/>
    <dgm:cxn modelId="{8F174A5D-3C45-41DD-9BEE-28D719055DCC}" type="presParOf" srcId="{821CD354-DEDD-4A33-9CC6-7BE847CC2D38}" destId="{754EE752-5DD2-47D6-878B-D0962457522C}" srcOrd="8" destOrd="0" presId="urn:microsoft.com/office/officeart/2005/8/layout/pyramid2"/>
    <dgm:cxn modelId="{F13E1889-3D8C-4985-8E39-4EF530238B32}" type="presParOf" srcId="{821CD354-DEDD-4A33-9CC6-7BE847CC2D38}" destId="{539E8D2C-98F1-4C9D-8301-EEF548BF91A1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4FCF52-FBCD-45BC-AA4B-D2CA9269728D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A215DB8E-5650-48F4-89A0-94F47B11DC61}">
      <dgm:prSet phldrT="[Текст]"/>
      <dgm:spPr/>
      <dgm:t>
        <a:bodyPr/>
        <a:lstStyle/>
        <a:p>
          <a:r>
            <a:rPr lang="ru-RU" b="1" dirty="0" smtClean="0"/>
            <a:t>ВСЕ права  - исключительно у журналиста</a:t>
          </a:r>
          <a:endParaRPr lang="ru-RU" b="1" dirty="0"/>
        </a:p>
      </dgm:t>
    </dgm:pt>
    <dgm:pt modelId="{38FA6BDB-DC58-43D9-AC9A-F9B25D992948}" type="parTrans" cxnId="{AFF2E2C7-0202-49F7-88A1-4B7B15EFB430}">
      <dgm:prSet/>
      <dgm:spPr/>
      <dgm:t>
        <a:bodyPr/>
        <a:lstStyle/>
        <a:p>
          <a:endParaRPr lang="ru-RU"/>
        </a:p>
      </dgm:t>
    </dgm:pt>
    <dgm:pt modelId="{03E9837B-47B9-427B-8FFF-76B6E46B128D}" type="sibTrans" cxnId="{AFF2E2C7-0202-49F7-88A1-4B7B15EFB430}">
      <dgm:prSet/>
      <dgm:spPr/>
      <dgm:t>
        <a:bodyPr/>
        <a:lstStyle/>
        <a:p>
          <a:endParaRPr lang="ru-RU"/>
        </a:p>
      </dgm:t>
    </dgm:pt>
    <dgm:pt modelId="{089B3336-1AAF-416A-8F7D-2E4AB2AC806E}">
      <dgm:prSet phldrT="[Текст]"/>
      <dgm:spPr/>
      <dgm:t>
        <a:bodyPr/>
        <a:lstStyle/>
        <a:p>
          <a:r>
            <a:rPr lang="ru-RU" b="1" dirty="0" smtClean="0"/>
            <a:t>Гонорар вправе получить – только журналист</a:t>
          </a:r>
          <a:endParaRPr lang="ru-RU" b="1" dirty="0"/>
        </a:p>
      </dgm:t>
    </dgm:pt>
    <dgm:pt modelId="{BF58E03B-3991-47EB-ACE2-164A3DC8ED59}" type="parTrans" cxnId="{9A1AE21E-35A2-438D-A092-74A2490C1DF4}">
      <dgm:prSet/>
      <dgm:spPr/>
      <dgm:t>
        <a:bodyPr/>
        <a:lstStyle/>
        <a:p>
          <a:endParaRPr lang="ru-RU"/>
        </a:p>
      </dgm:t>
    </dgm:pt>
    <dgm:pt modelId="{9F0E187F-FE12-4E14-9F5E-3C0D15449298}" type="sibTrans" cxnId="{9A1AE21E-35A2-438D-A092-74A2490C1DF4}">
      <dgm:prSet/>
      <dgm:spPr/>
      <dgm:t>
        <a:bodyPr/>
        <a:lstStyle/>
        <a:p>
          <a:endParaRPr lang="ru-RU"/>
        </a:p>
      </dgm:t>
    </dgm:pt>
    <dgm:pt modelId="{BA6F1525-5198-49AA-8690-E3B9B763C8E7}" type="pres">
      <dgm:prSet presAssocID="{CE4FCF52-FBCD-45BC-AA4B-D2CA9269728D}" presName="Name0" presStyleCnt="0">
        <dgm:presLayoutVars>
          <dgm:dir/>
          <dgm:animLvl val="lvl"/>
          <dgm:resizeHandles val="exact"/>
        </dgm:presLayoutVars>
      </dgm:prSet>
      <dgm:spPr/>
    </dgm:pt>
    <dgm:pt modelId="{FBDC1A45-BC71-4D64-B3A4-3928A4433A6F}" type="pres">
      <dgm:prSet presAssocID="{A215DB8E-5650-48F4-89A0-94F47B11DC61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D2F74-768B-410E-A2ED-ACE51EE87C99}" type="pres">
      <dgm:prSet presAssocID="{03E9837B-47B9-427B-8FFF-76B6E46B128D}" presName="parTxOnlySpace" presStyleCnt="0"/>
      <dgm:spPr/>
    </dgm:pt>
    <dgm:pt modelId="{6FC5C90D-FE33-4F55-9873-87E453C5617C}" type="pres">
      <dgm:prSet presAssocID="{089B3336-1AAF-416A-8F7D-2E4AB2AC806E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E39593-92EF-4AAD-B140-1F01629355E9}" type="presOf" srcId="{A215DB8E-5650-48F4-89A0-94F47B11DC61}" destId="{FBDC1A45-BC71-4D64-B3A4-3928A4433A6F}" srcOrd="0" destOrd="0" presId="urn:microsoft.com/office/officeart/2005/8/layout/chevron1"/>
    <dgm:cxn modelId="{E1B8CCA9-CD8A-4301-9ADD-B5E1AD46D945}" type="presOf" srcId="{CE4FCF52-FBCD-45BC-AA4B-D2CA9269728D}" destId="{BA6F1525-5198-49AA-8690-E3B9B763C8E7}" srcOrd="0" destOrd="0" presId="urn:microsoft.com/office/officeart/2005/8/layout/chevron1"/>
    <dgm:cxn modelId="{AFF2E2C7-0202-49F7-88A1-4B7B15EFB430}" srcId="{CE4FCF52-FBCD-45BC-AA4B-D2CA9269728D}" destId="{A215DB8E-5650-48F4-89A0-94F47B11DC61}" srcOrd="0" destOrd="0" parTransId="{38FA6BDB-DC58-43D9-AC9A-F9B25D992948}" sibTransId="{03E9837B-47B9-427B-8FFF-76B6E46B128D}"/>
    <dgm:cxn modelId="{5AEE0BA6-DF83-4515-A5C1-50D6FEEE1D8F}" type="presOf" srcId="{089B3336-1AAF-416A-8F7D-2E4AB2AC806E}" destId="{6FC5C90D-FE33-4F55-9873-87E453C5617C}" srcOrd="0" destOrd="0" presId="urn:microsoft.com/office/officeart/2005/8/layout/chevron1"/>
    <dgm:cxn modelId="{9A1AE21E-35A2-438D-A092-74A2490C1DF4}" srcId="{CE4FCF52-FBCD-45BC-AA4B-D2CA9269728D}" destId="{089B3336-1AAF-416A-8F7D-2E4AB2AC806E}" srcOrd="1" destOrd="0" parTransId="{BF58E03B-3991-47EB-ACE2-164A3DC8ED59}" sibTransId="{9F0E187F-FE12-4E14-9F5E-3C0D15449298}"/>
    <dgm:cxn modelId="{C97AD68F-F70F-4E3B-A344-CB2DA394099E}" type="presParOf" srcId="{BA6F1525-5198-49AA-8690-E3B9B763C8E7}" destId="{FBDC1A45-BC71-4D64-B3A4-3928A4433A6F}" srcOrd="0" destOrd="0" presId="urn:microsoft.com/office/officeart/2005/8/layout/chevron1"/>
    <dgm:cxn modelId="{8218904A-2DDA-4461-9879-ED007BA318D0}" type="presParOf" srcId="{BA6F1525-5198-49AA-8690-E3B9B763C8E7}" destId="{23BD2F74-768B-410E-A2ED-ACE51EE87C99}" srcOrd="1" destOrd="0" presId="urn:microsoft.com/office/officeart/2005/8/layout/chevron1"/>
    <dgm:cxn modelId="{DBC2675F-99B4-41CA-8213-2954E24F5B0B}" type="presParOf" srcId="{BA6F1525-5198-49AA-8690-E3B9B763C8E7}" destId="{6FC5C90D-FE33-4F55-9873-87E453C5617C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078FD8-1A78-4CCF-BC3E-83E06CB79614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49EA352E-1765-49BB-A483-830D284D4E93}">
      <dgm:prSet phldrT="[Текст]" custT="1"/>
      <dgm:spPr/>
      <dgm:t>
        <a:bodyPr/>
        <a:lstStyle/>
        <a:p>
          <a:r>
            <a:rPr lang="ru-RU" sz="1800" b="1" dirty="0" smtClean="0"/>
            <a:t>Соглашаясь на интервью, источник «авторизует» свои высказывания </a:t>
          </a:r>
          <a:endParaRPr lang="ru-RU" sz="1800" b="1" dirty="0"/>
        </a:p>
      </dgm:t>
    </dgm:pt>
    <dgm:pt modelId="{1D4F1AF2-5433-4D82-A587-97AE70B66E08}" type="parTrans" cxnId="{4E936828-8AE2-4CE6-9BD0-9F451F53CEA8}">
      <dgm:prSet/>
      <dgm:spPr/>
      <dgm:t>
        <a:bodyPr/>
        <a:lstStyle/>
        <a:p>
          <a:endParaRPr lang="ru-RU"/>
        </a:p>
      </dgm:t>
    </dgm:pt>
    <dgm:pt modelId="{B79FD567-5FA2-49B6-AEFD-45089663D58F}" type="sibTrans" cxnId="{4E936828-8AE2-4CE6-9BD0-9F451F53CEA8}">
      <dgm:prSet/>
      <dgm:spPr/>
      <dgm:t>
        <a:bodyPr/>
        <a:lstStyle/>
        <a:p>
          <a:endParaRPr lang="ru-RU"/>
        </a:p>
      </dgm:t>
    </dgm:pt>
    <dgm:pt modelId="{54805DAD-DC15-449D-BB9F-7C7E2DC2FB5A}">
      <dgm:prSet phldrT="[Текст]" custT="1"/>
      <dgm:spPr/>
      <dgm:t>
        <a:bodyPr/>
        <a:lstStyle/>
        <a:p>
          <a:r>
            <a:rPr lang="ru-RU" sz="1600" b="1" dirty="0" smtClean="0"/>
            <a:t>Никакого получения согласия на публикацию или согласования ответов на случай, если интервьюируемый вдруг изменит свою точку зрения или захочет по-другому изложить свою позицию, со стороны журналиста не требуется.</a:t>
          </a:r>
          <a:endParaRPr lang="ru-RU" sz="1600" dirty="0"/>
        </a:p>
      </dgm:t>
    </dgm:pt>
    <dgm:pt modelId="{558179FB-B1B8-46D8-8AA8-35F9EE2A0286}" type="parTrans" cxnId="{3DDBF6E4-81EC-4D3E-AE12-E8FB128F88D2}">
      <dgm:prSet/>
      <dgm:spPr/>
      <dgm:t>
        <a:bodyPr/>
        <a:lstStyle/>
        <a:p>
          <a:endParaRPr lang="ru-RU"/>
        </a:p>
      </dgm:t>
    </dgm:pt>
    <dgm:pt modelId="{752D8004-75B6-4D10-93A8-D1465486768E}" type="sibTrans" cxnId="{3DDBF6E4-81EC-4D3E-AE12-E8FB128F88D2}">
      <dgm:prSet/>
      <dgm:spPr/>
      <dgm:t>
        <a:bodyPr/>
        <a:lstStyle/>
        <a:p>
          <a:endParaRPr lang="ru-RU"/>
        </a:p>
      </dgm:t>
    </dgm:pt>
    <dgm:pt modelId="{D2B3AC13-60D3-47F5-B9F6-D551741D7607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НО если </a:t>
          </a:r>
          <a:r>
            <a:rPr lang="ru-RU" sz="1600" b="1" dirty="0" smtClean="0"/>
            <a:t>интервьюер в текст ответов внесёт свои мысли, – тогда ему и редакции могут правомерно предъявить претензии по поводу искажения авторского произведения</a:t>
          </a:r>
          <a:endParaRPr lang="ru-RU" sz="1600" b="1" dirty="0"/>
        </a:p>
      </dgm:t>
    </dgm:pt>
    <dgm:pt modelId="{F8DE4E3B-B764-420C-9D35-848B445BDED2}" type="parTrans" cxnId="{AD7C5CF2-46C7-4A99-B475-FCD9CEF08996}">
      <dgm:prSet/>
      <dgm:spPr/>
      <dgm:t>
        <a:bodyPr/>
        <a:lstStyle/>
        <a:p>
          <a:endParaRPr lang="ru-RU"/>
        </a:p>
      </dgm:t>
    </dgm:pt>
    <dgm:pt modelId="{A86FE39E-253C-474B-A55F-457F105B692A}" type="sibTrans" cxnId="{AD7C5CF2-46C7-4A99-B475-FCD9CEF08996}">
      <dgm:prSet/>
      <dgm:spPr/>
      <dgm:t>
        <a:bodyPr/>
        <a:lstStyle/>
        <a:p>
          <a:endParaRPr lang="ru-RU"/>
        </a:p>
      </dgm:t>
    </dgm:pt>
    <dgm:pt modelId="{4FAF183B-4FDA-4C4E-AD48-27886484402B}" type="pres">
      <dgm:prSet presAssocID="{98078FD8-1A78-4CCF-BC3E-83E06CB79614}" presName="Name0" presStyleCnt="0">
        <dgm:presLayoutVars>
          <dgm:dir/>
          <dgm:resizeHandles val="exact"/>
        </dgm:presLayoutVars>
      </dgm:prSet>
      <dgm:spPr/>
    </dgm:pt>
    <dgm:pt modelId="{CAD5081B-3D37-4D52-9086-E37EB7F46275}" type="pres">
      <dgm:prSet presAssocID="{49EA352E-1765-49BB-A483-830D284D4E93}" presName="composite" presStyleCnt="0"/>
      <dgm:spPr/>
    </dgm:pt>
    <dgm:pt modelId="{11330054-C4E6-4230-B2C2-7085F1AF376A}" type="pres">
      <dgm:prSet presAssocID="{49EA352E-1765-49BB-A483-830D284D4E93}" presName="bgChev" presStyleLbl="node1" presStyleIdx="0" presStyleCnt="3" custLinFactNeighborX="-40" custLinFactNeighborY="-50648"/>
      <dgm:spPr/>
    </dgm:pt>
    <dgm:pt modelId="{EFAB1367-8D54-4717-9063-374C0BE839DE}" type="pres">
      <dgm:prSet presAssocID="{49EA352E-1765-49BB-A483-830D284D4E93}" presName="txNode" presStyleLbl="fgAcc1" presStyleIdx="0" presStyleCnt="3" custScaleY="230693" custLinFactNeighborX="-7592" custLinFactNeighborY="57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A6045-2580-4AB2-8422-594F443F1AA8}" type="pres">
      <dgm:prSet presAssocID="{B79FD567-5FA2-49B6-AEFD-45089663D58F}" presName="compositeSpace" presStyleCnt="0"/>
      <dgm:spPr/>
    </dgm:pt>
    <dgm:pt modelId="{6F803297-7514-4509-B997-B0A946EC24E8}" type="pres">
      <dgm:prSet presAssocID="{54805DAD-DC15-449D-BB9F-7C7E2DC2FB5A}" presName="composite" presStyleCnt="0"/>
      <dgm:spPr/>
    </dgm:pt>
    <dgm:pt modelId="{7FE303A6-C44F-4255-98D9-ADD6067CD33B}" type="pres">
      <dgm:prSet presAssocID="{54805DAD-DC15-449D-BB9F-7C7E2DC2FB5A}" presName="bgChev" presStyleLbl="node1" presStyleIdx="1" presStyleCnt="3" custLinFactNeighborX="-4088" custLinFactNeighborY="-50648"/>
      <dgm:spPr/>
    </dgm:pt>
    <dgm:pt modelId="{92EE27ED-52C0-4D25-91E9-9671BE3B4975}" type="pres">
      <dgm:prSet presAssocID="{54805DAD-DC15-449D-BB9F-7C7E2DC2FB5A}" presName="txNode" presStyleLbl="fgAcc1" presStyleIdx="1" presStyleCnt="3" custScaleX="115104" custScaleY="309573" custLinFactNeighborX="-12387" custLinFactNeighborY="96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5C1B9-3B46-4A17-A136-D55864FF5219}" type="pres">
      <dgm:prSet presAssocID="{752D8004-75B6-4D10-93A8-D1465486768E}" presName="compositeSpace" presStyleCnt="0"/>
      <dgm:spPr/>
    </dgm:pt>
    <dgm:pt modelId="{5D931977-A903-4F96-A0C0-2F5EE377A6AF}" type="pres">
      <dgm:prSet presAssocID="{D2B3AC13-60D3-47F5-B9F6-D551741D7607}" presName="composite" presStyleCnt="0"/>
      <dgm:spPr/>
    </dgm:pt>
    <dgm:pt modelId="{7CBDAE23-A469-4CFB-AC42-CCE83EA66B1A}" type="pres">
      <dgm:prSet presAssocID="{D2B3AC13-60D3-47F5-B9F6-D551741D7607}" presName="bgChev" presStyleLbl="node1" presStyleIdx="2" presStyleCnt="3" custLinFactNeighborX="-7369" custLinFactNeighborY="-53134"/>
      <dgm:spPr>
        <a:solidFill>
          <a:schemeClr val="accent2"/>
        </a:solidFill>
      </dgm:spPr>
    </dgm:pt>
    <dgm:pt modelId="{DDBB169D-26CC-40FD-8755-9D65B28F62FD}" type="pres">
      <dgm:prSet presAssocID="{D2B3AC13-60D3-47F5-B9F6-D551741D7607}" presName="txNode" presStyleLbl="fgAcc1" presStyleIdx="2" presStyleCnt="3" custScaleY="300875" custLinFactNeighborX="-8794" custLinFactNeighborY="91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07B1A4-B8D9-4FB6-97E2-D9193C4D4C93}" type="presOf" srcId="{98078FD8-1A78-4CCF-BC3E-83E06CB79614}" destId="{4FAF183B-4FDA-4C4E-AD48-27886484402B}" srcOrd="0" destOrd="0" presId="urn:microsoft.com/office/officeart/2005/8/layout/chevronAccent+Icon"/>
    <dgm:cxn modelId="{3DDBF6E4-81EC-4D3E-AE12-E8FB128F88D2}" srcId="{98078FD8-1A78-4CCF-BC3E-83E06CB79614}" destId="{54805DAD-DC15-449D-BB9F-7C7E2DC2FB5A}" srcOrd="1" destOrd="0" parTransId="{558179FB-B1B8-46D8-8AA8-35F9EE2A0286}" sibTransId="{752D8004-75B6-4D10-93A8-D1465486768E}"/>
    <dgm:cxn modelId="{4D8FB680-8B8D-432C-BEB8-F3674C3B3A6F}" type="presOf" srcId="{D2B3AC13-60D3-47F5-B9F6-D551741D7607}" destId="{DDBB169D-26CC-40FD-8755-9D65B28F62FD}" srcOrd="0" destOrd="0" presId="urn:microsoft.com/office/officeart/2005/8/layout/chevronAccent+Icon"/>
    <dgm:cxn modelId="{AD7C5CF2-46C7-4A99-B475-FCD9CEF08996}" srcId="{98078FD8-1A78-4CCF-BC3E-83E06CB79614}" destId="{D2B3AC13-60D3-47F5-B9F6-D551741D7607}" srcOrd="2" destOrd="0" parTransId="{F8DE4E3B-B764-420C-9D35-848B445BDED2}" sibTransId="{A86FE39E-253C-474B-A55F-457F105B692A}"/>
    <dgm:cxn modelId="{94DA7911-AEF6-4A97-B31B-F45E5F6E870C}" type="presOf" srcId="{49EA352E-1765-49BB-A483-830D284D4E93}" destId="{EFAB1367-8D54-4717-9063-374C0BE839DE}" srcOrd="0" destOrd="0" presId="urn:microsoft.com/office/officeart/2005/8/layout/chevronAccent+Icon"/>
    <dgm:cxn modelId="{35784A10-4D6F-4C21-AD3A-B211D275F1A7}" type="presOf" srcId="{54805DAD-DC15-449D-BB9F-7C7E2DC2FB5A}" destId="{92EE27ED-52C0-4D25-91E9-9671BE3B4975}" srcOrd="0" destOrd="0" presId="urn:microsoft.com/office/officeart/2005/8/layout/chevronAccent+Icon"/>
    <dgm:cxn modelId="{4E936828-8AE2-4CE6-9BD0-9F451F53CEA8}" srcId="{98078FD8-1A78-4CCF-BC3E-83E06CB79614}" destId="{49EA352E-1765-49BB-A483-830D284D4E93}" srcOrd="0" destOrd="0" parTransId="{1D4F1AF2-5433-4D82-A587-97AE70B66E08}" sibTransId="{B79FD567-5FA2-49B6-AEFD-45089663D58F}"/>
    <dgm:cxn modelId="{96CF2242-6A3C-47CF-B065-147CE1C12344}" type="presParOf" srcId="{4FAF183B-4FDA-4C4E-AD48-27886484402B}" destId="{CAD5081B-3D37-4D52-9086-E37EB7F46275}" srcOrd="0" destOrd="0" presId="urn:microsoft.com/office/officeart/2005/8/layout/chevronAccent+Icon"/>
    <dgm:cxn modelId="{9EB7DCA6-C822-4A86-9682-0CB9FA88310D}" type="presParOf" srcId="{CAD5081B-3D37-4D52-9086-E37EB7F46275}" destId="{11330054-C4E6-4230-B2C2-7085F1AF376A}" srcOrd="0" destOrd="0" presId="urn:microsoft.com/office/officeart/2005/8/layout/chevronAccent+Icon"/>
    <dgm:cxn modelId="{A43B39FC-B07A-45D4-9BBC-BC47179A3038}" type="presParOf" srcId="{CAD5081B-3D37-4D52-9086-E37EB7F46275}" destId="{EFAB1367-8D54-4717-9063-374C0BE839DE}" srcOrd="1" destOrd="0" presId="urn:microsoft.com/office/officeart/2005/8/layout/chevronAccent+Icon"/>
    <dgm:cxn modelId="{9F386803-5BEC-4CF9-B5CF-86F4EEAE8C9E}" type="presParOf" srcId="{4FAF183B-4FDA-4C4E-AD48-27886484402B}" destId="{02EA6045-2580-4AB2-8422-594F443F1AA8}" srcOrd="1" destOrd="0" presId="urn:microsoft.com/office/officeart/2005/8/layout/chevronAccent+Icon"/>
    <dgm:cxn modelId="{55F7F37B-B58C-42FA-AA56-92E5B3547FC0}" type="presParOf" srcId="{4FAF183B-4FDA-4C4E-AD48-27886484402B}" destId="{6F803297-7514-4509-B997-B0A946EC24E8}" srcOrd="2" destOrd="0" presId="urn:microsoft.com/office/officeart/2005/8/layout/chevronAccent+Icon"/>
    <dgm:cxn modelId="{C25391A9-28CE-4DB9-810B-1C8DB15696B4}" type="presParOf" srcId="{6F803297-7514-4509-B997-B0A946EC24E8}" destId="{7FE303A6-C44F-4255-98D9-ADD6067CD33B}" srcOrd="0" destOrd="0" presId="urn:microsoft.com/office/officeart/2005/8/layout/chevronAccent+Icon"/>
    <dgm:cxn modelId="{94451DEB-2E98-443E-820B-6F0D4BE4C5F9}" type="presParOf" srcId="{6F803297-7514-4509-B997-B0A946EC24E8}" destId="{92EE27ED-52C0-4D25-91E9-9671BE3B4975}" srcOrd="1" destOrd="0" presId="urn:microsoft.com/office/officeart/2005/8/layout/chevronAccent+Icon"/>
    <dgm:cxn modelId="{C86153F4-4623-4353-90D1-8A9EACBA07C6}" type="presParOf" srcId="{4FAF183B-4FDA-4C4E-AD48-27886484402B}" destId="{8D85C1B9-3B46-4A17-A136-D55864FF5219}" srcOrd="3" destOrd="0" presId="urn:microsoft.com/office/officeart/2005/8/layout/chevronAccent+Icon"/>
    <dgm:cxn modelId="{1006F885-0539-4B5A-ABC3-1C202C242CEB}" type="presParOf" srcId="{4FAF183B-4FDA-4C4E-AD48-27886484402B}" destId="{5D931977-A903-4F96-A0C0-2F5EE377A6AF}" srcOrd="4" destOrd="0" presId="urn:microsoft.com/office/officeart/2005/8/layout/chevronAccent+Icon"/>
    <dgm:cxn modelId="{7C212078-0C0F-4BDA-A8F0-0BCF7643D4A1}" type="presParOf" srcId="{5D931977-A903-4F96-A0C0-2F5EE377A6AF}" destId="{7CBDAE23-A469-4CFB-AC42-CCE83EA66B1A}" srcOrd="0" destOrd="0" presId="urn:microsoft.com/office/officeart/2005/8/layout/chevronAccent+Icon"/>
    <dgm:cxn modelId="{04ED5DEB-5FA8-4CD1-9AFC-A2AEA5D41AD2}" type="presParOf" srcId="{5D931977-A903-4F96-A0C0-2F5EE377A6AF}" destId="{DDBB169D-26CC-40FD-8755-9D65B28F62FD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E0CC5-81F6-4324-AA60-0D2EB637C4AB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4E422-EF99-4419-951A-B3321F5E0484}">
      <dsp:nvSpPr>
        <dsp:cNvPr id="0" name=""/>
        <dsp:cNvSpPr/>
      </dsp:nvSpPr>
      <dsp:spPr>
        <a:xfrm>
          <a:off x="3754759" y="421833"/>
          <a:ext cx="2941875" cy="5356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Произведения литературы, сценарии</a:t>
          </a:r>
          <a:endParaRPr lang="ru-RU" sz="2000" b="1" kern="1200" dirty="0"/>
        </a:p>
      </dsp:txBody>
      <dsp:txXfrm>
        <a:off x="3780909" y="447983"/>
        <a:ext cx="2889575" cy="483390"/>
      </dsp:txXfrm>
    </dsp:sp>
    <dsp:sp modelId="{50228C95-BD36-467B-B9C3-FE2258A6AFAD}">
      <dsp:nvSpPr>
        <dsp:cNvPr id="0" name=""/>
        <dsp:cNvSpPr/>
      </dsp:nvSpPr>
      <dsp:spPr>
        <a:xfrm>
          <a:off x="3775352" y="1057678"/>
          <a:ext cx="2941875" cy="5356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Музыкальные произведения  </a:t>
          </a:r>
          <a:endParaRPr lang="ru-RU" sz="2000" b="1" kern="1200" dirty="0"/>
        </a:p>
      </dsp:txBody>
      <dsp:txXfrm>
        <a:off x="3801502" y="1083828"/>
        <a:ext cx="2889575" cy="483390"/>
      </dsp:txXfrm>
    </dsp:sp>
    <dsp:sp modelId="{5979E7D4-88FF-412D-8A14-4A0A6F0F3ABC}">
      <dsp:nvSpPr>
        <dsp:cNvPr id="0" name=""/>
        <dsp:cNvSpPr/>
      </dsp:nvSpPr>
      <dsp:spPr>
        <a:xfrm>
          <a:off x="3775352" y="1660330"/>
          <a:ext cx="2941875" cy="5356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Кино-видео-теле-слайд-фильмы</a:t>
          </a:r>
          <a:endParaRPr lang="ru-RU" sz="1800" b="1" kern="1200" dirty="0"/>
        </a:p>
      </dsp:txBody>
      <dsp:txXfrm>
        <a:off x="3801502" y="1686480"/>
        <a:ext cx="2889575" cy="483390"/>
      </dsp:txXfrm>
    </dsp:sp>
    <dsp:sp modelId="{15604D24-18A9-49B0-B853-CBF5DC04A846}">
      <dsp:nvSpPr>
        <dsp:cNvPr id="0" name=""/>
        <dsp:cNvSpPr/>
      </dsp:nvSpPr>
      <dsp:spPr>
        <a:xfrm>
          <a:off x="3775352" y="2262981"/>
          <a:ext cx="2941875" cy="5356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Живопись, графика, скульптура, дизайн</a:t>
          </a:r>
          <a:endParaRPr lang="ru-RU" sz="2000" b="1" kern="1200" dirty="0"/>
        </a:p>
      </dsp:txBody>
      <dsp:txXfrm>
        <a:off x="3801502" y="2289131"/>
        <a:ext cx="2889575" cy="483390"/>
      </dsp:txXfrm>
    </dsp:sp>
    <dsp:sp modelId="{F6232653-E4BF-4299-AAEC-0DBCFA6F3F94}">
      <dsp:nvSpPr>
        <dsp:cNvPr id="0" name=""/>
        <dsp:cNvSpPr/>
      </dsp:nvSpPr>
      <dsp:spPr>
        <a:xfrm>
          <a:off x="3775352" y="2865632"/>
          <a:ext cx="2941875" cy="5356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Хореографические произведения</a:t>
          </a:r>
          <a:endParaRPr lang="ru-RU" sz="2000" b="1" kern="1200" dirty="0"/>
        </a:p>
      </dsp:txBody>
      <dsp:txXfrm>
        <a:off x="3801502" y="2891782"/>
        <a:ext cx="2889575" cy="483390"/>
      </dsp:txXfrm>
    </dsp:sp>
    <dsp:sp modelId="{754EE752-5DD2-47D6-878B-D0962457522C}">
      <dsp:nvSpPr>
        <dsp:cNvPr id="0" name=""/>
        <dsp:cNvSpPr/>
      </dsp:nvSpPr>
      <dsp:spPr>
        <a:xfrm>
          <a:off x="3775352" y="3468284"/>
          <a:ext cx="2941875" cy="5356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Архитектура</a:t>
          </a:r>
          <a:endParaRPr lang="ru-RU" sz="2000" b="1" kern="1200" dirty="0"/>
        </a:p>
      </dsp:txBody>
      <dsp:txXfrm>
        <a:off x="3801502" y="3494434"/>
        <a:ext cx="2889575" cy="4833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E0CC5-81F6-4324-AA60-0D2EB637C4AB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4E422-EF99-4419-951A-B3321F5E0484}">
      <dsp:nvSpPr>
        <dsp:cNvPr id="0" name=""/>
        <dsp:cNvSpPr/>
      </dsp:nvSpPr>
      <dsp:spPr>
        <a:xfrm>
          <a:off x="3754759" y="413162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Оригинальные тексты </a:t>
          </a:r>
          <a:endParaRPr lang="ru-RU" sz="2000" b="1" kern="1200" dirty="0"/>
        </a:p>
      </dsp:txBody>
      <dsp:txXfrm>
        <a:off x="3786174" y="444577"/>
        <a:ext cx="2879045" cy="580705"/>
      </dsp:txXfrm>
    </dsp:sp>
    <dsp:sp modelId="{50228C95-BD36-467B-B9C3-FE2258A6AFAD}">
      <dsp:nvSpPr>
        <dsp:cNvPr id="0" name=""/>
        <dsp:cNvSpPr/>
      </dsp:nvSpPr>
      <dsp:spPr>
        <a:xfrm>
          <a:off x="3775352" y="1177015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Графика </a:t>
          </a:r>
          <a:endParaRPr lang="ru-RU" sz="2000" b="1" kern="1200" dirty="0"/>
        </a:p>
      </dsp:txBody>
      <dsp:txXfrm>
        <a:off x="3806767" y="1208430"/>
        <a:ext cx="2879045" cy="580705"/>
      </dsp:txXfrm>
    </dsp:sp>
    <dsp:sp modelId="{15604D24-18A9-49B0-B853-CBF5DC04A846}">
      <dsp:nvSpPr>
        <dsp:cNvPr id="0" name=""/>
        <dsp:cNvSpPr/>
      </dsp:nvSpPr>
      <dsp:spPr>
        <a:xfrm>
          <a:off x="3775352" y="1900992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Аудио-видео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файлы</a:t>
          </a:r>
          <a:endParaRPr lang="ru-RU" sz="2000" b="1" kern="1200" dirty="0"/>
        </a:p>
      </dsp:txBody>
      <dsp:txXfrm>
        <a:off x="3806767" y="1932407"/>
        <a:ext cx="2879045" cy="580705"/>
      </dsp:txXfrm>
    </dsp:sp>
    <dsp:sp modelId="{F6232653-E4BF-4299-AAEC-0DBCFA6F3F94}">
      <dsp:nvSpPr>
        <dsp:cNvPr id="0" name=""/>
        <dsp:cNvSpPr/>
      </dsp:nvSpPr>
      <dsp:spPr>
        <a:xfrm>
          <a:off x="3775352" y="2624970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Html</a:t>
          </a:r>
          <a:r>
            <a:rPr lang="ru-RU" sz="2000" b="1" kern="1200" dirty="0" smtClean="0"/>
            <a:t>, </a:t>
          </a:r>
          <a:r>
            <a:rPr lang="en-US" sz="2000" b="1" kern="1200" dirty="0" err="1" smtClean="0"/>
            <a:t>vrml</a:t>
          </a:r>
          <a:r>
            <a:rPr lang="ru-RU" sz="2000" b="1" kern="1200" dirty="0" smtClean="0"/>
            <a:t> языковые ряды</a:t>
          </a:r>
          <a:endParaRPr lang="ru-RU" sz="2000" b="1" kern="1200" dirty="0"/>
        </a:p>
      </dsp:txBody>
      <dsp:txXfrm>
        <a:off x="3806767" y="2656385"/>
        <a:ext cx="2879045" cy="580705"/>
      </dsp:txXfrm>
    </dsp:sp>
    <dsp:sp modelId="{754EE752-5DD2-47D6-878B-D0962457522C}">
      <dsp:nvSpPr>
        <dsp:cNvPr id="0" name=""/>
        <dsp:cNvSpPr/>
      </dsp:nvSpPr>
      <dsp:spPr>
        <a:xfrm>
          <a:off x="3775352" y="3348947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Ссылки и списки веб-сайтов и </a:t>
          </a:r>
          <a:r>
            <a:rPr lang="ru-RU" sz="2000" b="1" kern="1200" dirty="0" err="1" smtClean="0"/>
            <a:t>др</a:t>
          </a:r>
          <a:endParaRPr lang="ru-RU" sz="2000" b="1" kern="1200" dirty="0"/>
        </a:p>
      </dsp:txBody>
      <dsp:txXfrm>
        <a:off x="3806767" y="3380362"/>
        <a:ext cx="2879045" cy="5807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C1A45-BC71-4D64-B3A4-3928A4433A6F}">
      <dsp:nvSpPr>
        <dsp:cNvPr id="0" name=""/>
        <dsp:cNvSpPr/>
      </dsp:nvSpPr>
      <dsp:spPr>
        <a:xfrm>
          <a:off x="7278" y="570016"/>
          <a:ext cx="4350717" cy="174028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ВСЕ права  - исключительно у журналиста</a:t>
          </a:r>
          <a:endParaRPr lang="ru-RU" sz="2800" b="1" kern="1200" dirty="0"/>
        </a:p>
      </dsp:txBody>
      <dsp:txXfrm>
        <a:off x="877422" y="570016"/>
        <a:ext cx="2610430" cy="1740287"/>
      </dsp:txXfrm>
    </dsp:sp>
    <dsp:sp modelId="{6FC5C90D-FE33-4F55-9873-87E453C5617C}">
      <dsp:nvSpPr>
        <dsp:cNvPr id="0" name=""/>
        <dsp:cNvSpPr/>
      </dsp:nvSpPr>
      <dsp:spPr>
        <a:xfrm>
          <a:off x="3922924" y="570016"/>
          <a:ext cx="4350717" cy="174028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Гонорар вправе получить – только журналист</a:t>
          </a:r>
          <a:endParaRPr lang="ru-RU" sz="2800" b="1" kern="1200" dirty="0"/>
        </a:p>
      </dsp:txBody>
      <dsp:txXfrm>
        <a:off x="4793068" y="570016"/>
        <a:ext cx="2610430" cy="17402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30054-C4E6-4230-B2C2-7085F1AF376A}">
      <dsp:nvSpPr>
        <dsp:cNvPr id="0" name=""/>
        <dsp:cNvSpPr/>
      </dsp:nvSpPr>
      <dsp:spPr>
        <a:xfrm>
          <a:off x="4172" y="1391525"/>
          <a:ext cx="2435439" cy="940079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AB1367-8D54-4717-9063-374C0BE839DE}">
      <dsp:nvSpPr>
        <dsp:cNvPr id="0" name=""/>
        <dsp:cNvSpPr/>
      </dsp:nvSpPr>
      <dsp:spPr>
        <a:xfrm>
          <a:off x="498461" y="2027024"/>
          <a:ext cx="2056593" cy="21686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Соглашаясь на интервью, источник «авторизует» свои высказывания </a:t>
          </a:r>
          <a:endParaRPr lang="ru-RU" sz="1800" b="1" kern="1200" dirty="0"/>
        </a:p>
      </dsp:txBody>
      <dsp:txXfrm>
        <a:off x="558697" y="2087260"/>
        <a:ext cx="1936121" cy="2048226"/>
      </dsp:txXfrm>
    </dsp:sp>
    <dsp:sp modelId="{7FE303A6-C44F-4255-98D9-ADD6067CD33B}">
      <dsp:nvSpPr>
        <dsp:cNvPr id="0" name=""/>
        <dsp:cNvSpPr/>
      </dsp:nvSpPr>
      <dsp:spPr>
        <a:xfrm>
          <a:off x="2687400" y="1391525"/>
          <a:ext cx="2435439" cy="940079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EE27ED-52C0-4D25-91E9-9671BE3B4975}">
      <dsp:nvSpPr>
        <dsp:cNvPr id="0" name=""/>
        <dsp:cNvSpPr/>
      </dsp:nvSpPr>
      <dsp:spPr>
        <a:xfrm>
          <a:off x="3026347" y="2027024"/>
          <a:ext cx="2367221" cy="29102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Никакого получения согласия на публикацию или согласования ответов на случай, если интервьюируемый вдруг изменит свою точку зрения или захочет по-другому изложить свою позицию, со стороны журналиста не требуется.</a:t>
          </a:r>
          <a:endParaRPr lang="ru-RU" sz="1600" kern="1200" dirty="0"/>
        </a:p>
      </dsp:txBody>
      <dsp:txXfrm>
        <a:off x="3095681" y="2096358"/>
        <a:ext cx="2228553" cy="2771565"/>
      </dsp:txXfrm>
    </dsp:sp>
    <dsp:sp modelId="{7CBDAE23-A469-4CFB-AC42-CCE83EA66B1A}">
      <dsp:nvSpPr>
        <dsp:cNvPr id="0" name=""/>
        <dsp:cNvSpPr/>
      </dsp:nvSpPr>
      <dsp:spPr>
        <a:xfrm>
          <a:off x="5544620" y="1368155"/>
          <a:ext cx="2435439" cy="940079"/>
        </a:xfrm>
        <a:prstGeom prst="chevron">
          <a:avLst>
            <a:gd name="adj" fmla="val 4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B169D-26CC-40FD-8755-9D65B28F62FD}">
      <dsp:nvSpPr>
        <dsp:cNvPr id="0" name=""/>
        <dsp:cNvSpPr/>
      </dsp:nvSpPr>
      <dsp:spPr>
        <a:xfrm>
          <a:off x="6192682" y="2016223"/>
          <a:ext cx="2056593" cy="28284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НО если </a:t>
          </a:r>
          <a:r>
            <a:rPr lang="ru-RU" sz="1600" b="1" kern="1200" dirty="0" smtClean="0"/>
            <a:t>интервьюер в текст ответов внесёт свои мысли, – тогда ему и редакции могут правомерно предъявить претензии по поводу искажения авторского произведения</a:t>
          </a:r>
          <a:endParaRPr lang="ru-RU" sz="1600" b="1" kern="1200" dirty="0"/>
        </a:p>
      </dsp:txBody>
      <dsp:txXfrm>
        <a:off x="6252918" y="2076459"/>
        <a:ext cx="1936121" cy="2707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Уголковый процесс со смещением"/>
  <dgm:desc val="Служит для отображения последовательных этапов задачи, процесса или рабочего процесса, а также для акцентирования внимания на движении или направлении. Лучше всего подходит для размещения минимального количества текста уровня 1 или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C8475-AE96-4DBE-91BF-9B8ADAB1C7FE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16B1F-4FBE-409F-836A-FFF04A915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015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16B1F-4FBE-409F-836A-FFF04A91599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285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16B1F-4FBE-409F-836A-FFF04A91599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83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1DD8-B213-4380-9148-A855758862E1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E516-4B5F-4A1A-8570-D5FABA98F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428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1DD8-B213-4380-9148-A855758862E1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E516-4B5F-4A1A-8570-D5FABA98F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83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1DD8-B213-4380-9148-A855758862E1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E516-4B5F-4A1A-8570-D5FABA98F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926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1DD8-B213-4380-9148-A855758862E1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E516-4B5F-4A1A-8570-D5FABA98F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31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1DD8-B213-4380-9148-A855758862E1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E516-4B5F-4A1A-8570-D5FABA98F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72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1DD8-B213-4380-9148-A855758862E1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E516-4B5F-4A1A-8570-D5FABA98F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274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1DD8-B213-4380-9148-A855758862E1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E516-4B5F-4A1A-8570-D5FABA98F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05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1DD8-B213-4380-9148-A855758862E1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E516-4B5F-4A1A-8570-D5FABA98F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73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1DD8-B213-4380-9148-A855758862E1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E516-4B5F-4A1A-8570-D5FABA98F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96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1DD8-B213-4380-9148-A855758862E1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E516-4B5F-4A1A-8570-D5FABA98F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25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1DD8-B213-4380-9148-A855758862E1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E516-4B5F-4A1A-8570-D5FABA98F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65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C1DD8-B213-4380-9148-A855758862E1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CE516-4B5F-4A1A-8570-D5FABA98F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96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komp-r.ucoz.ru/_ph/15/5376849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9"/>
          <a:stretch/>
        </p:blipFill>
        <p:spPr bwMode="auto">
          <a:xfrm>
            <a:off x="0" y="725069"/>
            <a:ext cx="9036496" cy="613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3920" y="0"/>
            <a:ext cx="9187920" cy="17728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Авторское право 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в журналистике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Объекты авторского права в Интернете 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07400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8519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Защита исключительных авторских прав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Латинская буква С в окружности – знак защиты АП </a:t>
            </a:r>
            <a:r>
              <a:rPr lang="ru-RU" sz="4400" dirty="0" smtClean="0">
                <a:solidFill>
                  <a:srgbClr val="FF0000"/>
                </a:solidFill>
              </a:rPr>
              <a:t>©</a:t>
            </a:r>
          </a:p>
          <a:p>
            <a:r>
              <a:rPr lang="ru-RU" dirty="0" smtClean="0"/>
              <a:t>Имя обладателя исключительных прав</a:t>
            </a:r>
          </a:p>
          <a:p>
            <a:r>
              <a:rPr lang="ru-RU" dirty="0" smtClean="0"/>
              <a:t>Год первого опубликования произведения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433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05" y="260648"/>
            <a:ext cx="648072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/>
              </a:rPr>
              <a:t>Важным положением </a:t>
            </a:r>
            <a:r>
              <a:rPr lang="ru-RU" sz="2800" b="1" dirty="0" smtClean="0">
                <a:solidFill>
                  <a:srgbClr val="FF0000"/>
                </a:solidFill>
              </a:rPr>
              <a:t>Закона об авторском праве</a:t>
            </a:r>
            <a:r>
              <a:rPr lang="ru-RU" sz="2800" b="1" dirty="0" smtClean="0">
                <a:solidFill>
                  <a:srgbClr val="FF0000"/>
                </a:solidFill>
                <a:effectLst/>
              </a:rPr>
              <a:t> является норма о так называемых «служебных произведениях»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2852936"/>
            <a:ext cx="4104456" cy="23042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СЛУЖЕБНЫЕ – произведения, созданные журналистом в порядке выполнения служебных обязанностей или по заданию работодателя</a:t>
            </a:r>
            <a:endParaRPr lang="ru-RU" dirty="0"/>
          </a:p>
        </p:txBody>
      </p:sp>
      <p:pic>
        <p:nvPicPr>
          <p:cNvPr id="3076" name="Picture 4" descr="http://verify2hire.files.wordpress.com/2010/07/istock_000004581445small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43249"/>
            <a:ext cx="3010843" cy="35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79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2708920"/>
            <a:ext cx="4402832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effectLst/>
              </a:rPr>
              <a:t>У </a:t>
            </a:r>
            <a:r>
              <a:rPr lang="ru-RU" sz="2600" b="1" dirty="0" smtClean="0">
                <a:effectLst/>
              </a:rPr>
              <a:t>автора остаются лишь неимущественные права,</a:t>
            </a:r>
            <a:r>
              <a:rPr lang="ru-RU" sz="2600" dirty="0" smtClean="0"/>
              <a:t> и, прежде всего, </a:t>
            </a:r>
            <a:r>
              <a:rPr lang="ru-RU" sz="2600" b="1" dirty="0"/>
              <a:t>право на имя.</a:t>
            </a:r>
            <a:r>
              <a:rPr lang="ru-RU" sz="2600" dirty="0" smtClean="0"/>
              <a:t> У него нет даже права на отзыв, т.е. права отказаться от уже принятого им решения об обнародовании (опубликовании) произведения.</a:t>
            </a:r>
            <a:endParaRPr lang="ru-RU" sz="2600" dirty="0"/>
          </a:p>
        </p:txBody>
      </p:sp>
      <p:pic>
        <p:nvPicPr>
          <p:cNvPr id="5122" name="Picture 2" descr="http://komp-r.ucoz.ru/_ph/15/51691324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8" r="16126"/>
          <a:stretch/>
        </p:blipFill>
        <p:spPr bwMode="auto">
          <a:xfrm>
            <a:off x="-1" y="2589298"/>
            <a:ext cx="4279322" cy="426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669674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Если иное не оговорено в авторском договоре между автором и работодателем (договора может не быть)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1388969"/>
            <a:ext cx="698477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то все </a:t>
            </a:r>
            <a:r>
              <a:rPr lang="ru-RU" sz="2400" b="1" dirty="0" smtClean="0">
                <a:solidFill>
                  <a:srgbClr val="FF0000"/>
                </a:solidFill>
              </a:rPr>
              <a:t>исключительные права </a:t>
            </a:r>
            <a:r>
              <a:rPr lang="ru-RU" sz="2400" b="1" dirty="0" smtClean="0"/>
              <a:t>на использование служебных произведений автоматически </a:t>
            </a:r>
            <a:r>
              <a:rPr lang="ru-RU" sz="2400" b="1" dirty="0" smtClean="0">
                <a:solidFill>
                  <a:srgbClr val="FF0000"/>
                </a:solidFill>
              </a:rPr>
              <a:t>получает работодатель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2835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294531"/>
            <a:ext cx="8015350" cy="194421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Исключительные </a:t>
            </a:r>
            <a:r>
              <a:rPr lang="ru-RU" b="1" dirty="0">
                <a:solidFill>
                  <a:srgbClr val="FF0000"/>
                </a:solidFill>
              </a:rPr>
              <a:t>права работодателя распространяются на весь срок их действия.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b="1" dirty="0" smtClean="0"/>
              <a:t>Во всех случаях использования автору придётся получать разрешение работодателя периода написания статьи.</a:t>
            </a:r>
            <a:endParaRPr lang="ru-RU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05866" y="188641"/>
            <a:ext cx="8142598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Если журналист уволится с работы, может ли он «забрать» свои статьи и публиковать их в других изданиях?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Штриховая стрелка вправо 4"/>
          <p:cNvSpPr/>
          <p:nvPr/>
        </p:nvSpPr>
        <p:spPr>
          <a:xfrm rot="5400000">
            <a:off x="3591504" y="1673192"/>
            <a:ext cx="1384928" cy="1872208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93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Может ли быть ситуация иной?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1516658"/>
            <a:ext cx="3672408" cy="508069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/>
              <a:t>Е</a:t>
            </a:r>
            <a:r>
              <a:rPr lang="ru-RU" dirty="0" smtClean="0"/>
              <a:t>сли в </a:t>
            </a:r>
            <a:r>
              <a:rPr lang="ru-RU" b="1" dirty="0" smtClean="0"/>
              <a:t>договоре с редакцией </a:t>
            </a:r>
            <a:r>
              <a:rPr lang="ru-RU" dirty="0" smtClean="0"/>
              <a:t>специально оговорено, что </a:t>
            </a:r>
            <a:r>
              <a:rPr lang="ru-RU" b="1" dirty="0" smtClean="0"/>
              <a:t>исключительные права на произведение принадлежат автору</a:t>
            </a:r>
            <a:r>
              <a:rPr lang="ru-RU" dirty="0" smtClean="0"/>
              <a:t> или что они принадлежат ему после первого использования произведения журналом либо через два-три года после первого использования.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Но таких прав добиваются только маститые журналисты с именем.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6982"/>
            <a:ext cx="4788024" cy="359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Штриховая стрелка вправо 3"/>
          <p:cNvSpPr/>
          <p:nvPr/>
        </p:nvSpPr>
        <p:spPr>
          <a:xfrm>
            <a:off x="-1182" y="1700808"/>
            <a:ext cx="2844990" cy="1742065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ДА</a:t>
            </a:r>
            <a:endParaRPr lang="ru-RU" sz="4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70736" y="1516659"/>
            <a:ext cx="1561192" cy="19262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ДОГОВОР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1419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509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Когда газеты перепечатывают статью или часть статьи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91841"/>
            <a:ext cx="3322712" cy="290125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В журналистике случается так, что газеты занимаются переписыванием статей друг друга.</a:t>
            </a:r>
          </a:p>
          <a:p>
            <a:pPr marL="0" indent="0">
              <a:buNone/>
            </a:pPr>
            <a:r>
              <a:rPr lang="ru-RU" sz="2400" dirty="0" smtClean="0"/>
              <a:t>В каком случае это законно? </a:t>
            </a:r>
            <a:endParaRPr lang="ru-RU" sz="2400" dirty="0"/>
          </a:p>
        </p:txBody>
      </p:sp>
      <p:sp>
        <p:nvSpPr>
          <p:cNvPr id="4" name="Блок-схема: документ 3"/>
          <p:cNvSpPr/>
          <p:nvPr/>
        </p:nvSpPr>
        <p:spPr>
          <a:xfrm>
            <a:off x="5094709" y="1412776"/>
            <a:ext cx="3600400" cy="3168352"/>
          </a:xfrm>
          <a:prstGeom prst="flowChartDocumen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Буквальное цитирование источника</a:t>
            </a:r>
            <a:r>
              <a:rPr lang="ru-RU" sz="2400" dirty="0" smtClean="0"/>
              <a:t>, защищенное авторскими правами, требует не только </a:t>
            </a:r>
            <a:r>
              <a:rPr lang="ru-RU" sz="2400" b="1" dirty="0" smtClean="0">
                <a:solidFill>
                  <a:srgbClr val="FF0000"/>
                </a:solidFill>
              </a:rPr>
              <a:t>ССЫЛКИ</a:t>
            </a:r>
            <a:r>
              <a:rPr lang="ru-RU" sz="2400" dirty="0" smtClean="0"/>
              <a:t>, но и получения на это </a:t>
            </a:r>
            <a:r>
              <a:rPr lang="ru-RU" sz="2400" b="1" dirty="0" smtClean="0">
                <a:solidFill>
                  <a:srgbClr val="FF0000"/>
                </a:solidFill>
              </a:rPr>
              <a:t>РАЗРЕШЕНИЯ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Штриховая стрелка вправо 4"/>
          <p:cNvSpPr/>
          <p:nvPr/>
        </p:nvSpPr>
        <p:spPr>
          <a:xfrm>
            <a:off x="3653561" y="1772816"/>
            <a:ext cx="1422495" cy="1224136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/>
          </a:p>
        </p:txBody>
      </p:sp>
      <p:sp>
        <p:nvSpPr>
          <p:cNvPr id="6" name="Штриховая стрелка вправо 5"/>
          <p:cNvSpPr/>
          <p:nvPr/>
        </p:nvSpPr>
        <p:spPr>
          <a:xfrm rot="5400000">
            <a:off x="7752652" y="3848749"/>
            <a:ext cx="1008113" cy="1176729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03648" y="4941170"/>
            <a:ext cx="7632848" cy="165618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законе существует так называемая </a:t>
            </a:r>
            <a:r>
              <a:rPr lang="ru-RU" b="1" dirty="0" smtClean="0"/>
              <a:t>«доктрина разумного использования»</a:t>
            </a:r>
            <a:r>
              <a:rPr lang="ru-RU" dirty="0" smtClean="0"/>
              <a:t>, согласно которой разрешено кратко цитировать работы, защищенные авторским правом, без получения разрешения. При этом объем цитирования до сих пор не установлен. </a:t>
            </a:r>
            <a:endParaRPr lang="ru-RU" dirty="0"/>
          </a:p>
        </p:txBody>
      </p:sp>
      <p:pic>
        <p:nvPicPr>
          <p:cNvPr id="1026" name="Picture 2" descr="http://komp-r.ucoz.ru/_ph/15/5646933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29000"/>
            <a:ext cx="1512168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000" l="3556" r="89926">
                        <a14:foregroundMark x1="21926" y1="19889" x2="21926" y2="19889"/>
                        <a14:foregroundMark x1="8444" y1="14556" x2="8444" y2="14556"/>
                        <a14:foregroundMark x1="14370" y1="6889" x2="14370" y2="6889"/>
                        <a14:foregroundMark x1="24593" y1="4778" x2="24593" y2="4778"/>
                        <a14:foregroundMark x1="23852" y1="11333" x2="23852" y2="11333"/>
                        <a14:foregroundMark x1="31852" y1="25889" x2="31852" y2="25889"/>
                        <a14:foregroundMark x1="30667" y1="36889" x2="30667" y2="36889"/>
                        <a14:foregroundMark x1="20296" y1="26778" x2="20296" y2="26778"/>
                        <a14:foregroundMark x1="12000" y1="22000" x2="12000" y2="22000"/>
                        <a14:foregroundMark x1="37778" y1="20556" x2="37778" y2="20556"/>
                        <a14:foregroundMark x1="38963" y1="11333" x2="38963" y2="11333"/>
                        <a14:foregroundMark x1="32148" y1="6222" x2="32148" y2="6222"/>
                        <a14:foregroundMark x1="34519" y1="50667" x2="34519" y2="50667"/>
                        <a14:foregroundMark x1="29037" y1="32111" x2="29037" y2="32111"/>
                        <a14:foregroundMark x1="27407" y1="27667" x2="27407" y2="27667"/>
                        <a14:foregroundMark x1="23852" y1="28000" x2="23852" y2="2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619" y="3345481"/>
            <a:ext cx="1637447" cy="218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60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Авторское право на интервью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effectLst/>
              </a:rPr>
              <a:t>Кому должно принадлежать авторское право на интервью? Кто должен получить гонорар? 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43946672"/>
              </p:ext>
            </p:extLst>
          </p:nvPr>
        </p:nvGraphicFramePr>
        <p:xfrm>
          <a:off x="467544" y="2852936"/>
          <a:ext cx="828092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646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Интервьюируемый может запретить публикацию?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komp-r.ucoz.ru/_ph/15/3018716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9122"/>
            <a:ext cx="6478504" cy="485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Штриховая стрелка вправо 4"/>
          <p:cNvSpPr/>
          <p:nvPr/>
        </p:nvSpPr>
        <p:spPr>
          <a:xfrm>
            <a:off x="0" y="1128089"/>
            <a:ext cx="4176630" cy="1742065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НЕТ</a:t>
            </a:r>
            <a:endParaRPr lang="ru-RU" sz="4400" b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572000" y="1700808"/>
            <a:ext cx="4429000" cy="4752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Интервьюируемый не вправе ограничивать </a:t>
            </a:r>
            <a:r>
              <a:rPr lang="ru-RU" dirty="0" smtClean="0"/>
              <a:t>каким бы то ни было образом </a:t>
            </a:r>
            <a:r>
              <a:rPr lang="ru-RU" b="1" dirty="0" smtClean="0"/>
              <a:t>распространение этого интервью</a:t>
            </a:r>
            <a:r>
              <a:rPr lang="ru-RU" dirty="0" smtClean="0"/>
              <a:t> в средствах массовой информации.  Т.к. он понимал, что дает интервью для дальнейшего распространения в СМИ.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50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Интервьюер - интервьюируемый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3029901"/>
              </p:ext>
            </p:extLst>
          </p:nvPr>
        </p:nvGraphicFramePr>
        <p:xfrm>
          <a:off x="251520" y="980728"/>
          <a:ext cx="8435280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891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Рихтер А.Г.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</a:rPr>
              <a:t>ПРАВОВЫЕ ОСНОВЫ ЖУРНАЛИСТИКИ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165316"/>
            <a:ext cx="8568952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В учебнике последовательно изложены такие аспекты правового регулирования СМИ, как источники законодательства о средствах массовой информации, организация деятельности средства массовой информации, национальная политика в области СМИ, отличия регулирования электронных СМИ от печатных, деятельность СМИ в предвыборный период, интеллектуальная собственность, реклама и свобода слова и др. Материал снабжен списком литературы и вопросами для самоконтроля и обсуждения, а также справочным аппаратом.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944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Авторское право на новостное сообщение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sz="2800" b="1" dirty="0"/>
              <a:t>Статья 8 </a:t>
            </a:r>
            <a:r>
              <a:rPr lang="ru-RU" sz="2800" b="1" dirty="0" err="1"/>
              <a:t>ЗоАП</a:t>
            </a:r>
            <a:r>
              <a:rPr lang="ru-RU" sz="2800" dirty="0" smtClean="0"/>
              <a:t> указывает на то, что «сообщения о событиях и фактах, имеющие информационный характер», </a:t>
            </a:r>
            <a:r>
              <a:rPr lang="ru-RU" sz="2800" b="1" dirty="0" smtClean="0"/>
              <a:t>не являются </a:t>
            </a:r>
            <a:r>
              <a:rPr lang="ru-RU" sz="2800" dirty="0" smtClean="0"/>
              <a:t>объектами авторского права.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365104"/>
            <a:ext cx="7992888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Продукт агентства становится объектом авторского права лишь в случае, «</a:t>
            </a:r>
            <a:r>
              <a:rPr lang="ru-RU" sz="2400" b="1" dirty="0" smtClean="0"/>
              <a:t>если он выходит за рамки сообщения "информационного характера</a:t>
            </a:r>
            <a:r>
              <a:rPr lang="ru-RU" sz="2400" dirty="0" smtClean="0"/>
              <a:t>", то есть содержит комментарий, анализ или является продуктом иной творческой деятельности автора».</a:t>
            </a:r>
            <a:endParaRPr lang="ru-RU" sz="2400" dirty="0"/>
          </a:p>
        </p:txBody>
      </p:sp>
      <p:sp>
        <p:nvSpPr>
          <p:cNvPr id="5" name="Штриховая стрелка вправо 4"/>
          <p:cNvSpPr/>
          <p:nvPr/>
        </p:nvSpPr>
        <p:spPr>
          <a:xfrm rot="5400000">
            <a:off x="4139952" y="3167293"/>
            <a:ext cx="1080120" cy="1296144"/>
          </a:xfrm>
          <a:prstGeom prst="strip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98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20888"/>
            <a:ext cx="3327834" cy="44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Законодательство США о защите новостных сообщений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726257"/>
            <a:ext cx="5112568" cy="472707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В США защищают от копирования </a:t>
            </a:r>
            <a:r>
              <a:rPr lang="ru-RU" b="1" dirty="0" smtClean="0">
                <a:solidFill>
                  <a:srgbClr val="C00000"/>
                </a:solidFill>
              </a:rPr>
              <a:t>ТЕКСТ </a:t>
            </a:r>
          </a:p>
          <a:p>
            <a:pPr marL="0" indent="0" algn="ctr">
              <a:buNone/>
            </a:pPr>
            <a:r>
              <a:rPr lang="ru-RU" dirty="0" smtClean="0"/>
              <a:t>Сам </a:t>
            </a:r>
            <a:r>
              <a:rPr lang="ru-RU" b="1" dirty="0" smtClean="0"/>
              <a:t>новостной элемент </a:t>
            </a:r>
            <a:r>
              <a:rPr lang="ru-RU" dirty="0" smtClean="0"/>
              <a:t>может быть использован другими изданиями.</a:t>
            </a:r>
          </a:p>
          <a:p>
            <a:pPr marL="0" indent="0" algn="ctr">
              <a:buNone/>
            </a:pPr>
            <a:r>
              <a:rPr lang="ru-RU" dirty="0" smtClean="0"/>
              <a:t>Хотя </a:t>
            </a:r>
            <a:r>
              <a:rPr lang="ru-RU" b="1" dirty="0" smtClean="0"/>
              <a:t>факты и не защищены </a:t>
            </a:r>
            <a:r>
              <a:rPr lang="ru-RU" dirty="0" smtClean="0"/>
              <a:t>авторским правом, </a:t>
            </a:r>
            <a:r>
              <a:rPr lang="ru-RU" b="1" dirty="0" smtClean="0">
                <a:solidFill>
                  <a:srgbClr val="C00000"/>
                </a:solidFill>
              </a:rPr>
              <a:t>стиль </a:t>
            </a:r>
            <a:r>
              <a:rPr lang="ru-RU" dirty="0" smtClean="0"/>
              <a:t>их изложения </a:t>
            </a:r>
            <a:r>
              <a:rPr lang="ru-RU" b="1" dirty="0" smtClean="0">
                <a:solidFill>
                  <a:srgbClr val="C00000"/>
                </a:solidFill>
              </a:rPr>
              <a:t>находится под охраной </a:t>
            </a:r>
            <a:r>
              <a:rPr lang="ru-RU" dirty="0" smtClean="0"/>
              <a:t>права. </a:t>
            </a:r>
            <a:endParaRPr lang="ru-RU" dirty="0"/>
          </a:p>
        </p:txBody>
      </p:sp>
      <p:sp>
        <p:nvSpPr>
          <p:cNvPr id="6" name="Штриховая стрелка вправо 5"/>
          <p:cNvSpPr/>
          <p:nvPr/>
        </p:nvSpPr>
        <p:spPr>
          <a:xfrm>
            <a:off x="-7300" y="1412776"/>
            <a:ext cx="3205030" cy="1742065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41816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Ответственность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5338936" cy="5517232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effectLst/>
              </a:rPr>
              <a:t>По </a:t>
            </a:r>
            <a:r>
              <a:rPr lang="ru-RU" b="1" dirty="0"/>
              <a:t>Закону об авторском праве (ст. 49),</a:t>
            </a:r>
            <a:r>
              <a:rPr lang="ru-RU" b="1" dirty="0" smtClean="0">
                <a:effectLst/>
              </a:rPr>
              <a:t> обладатели авторских и смежных прав в случае их нарушения могут требовать:</a:t>
            </a: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1)</a:t>
            </a:r>
            <a:r>
              <a:rPr lang="ru-RU" dirty="0"/>
              <a:t>        </a:t>
            </a:r>
            <a:r>
              <a:rPr lang="ru-RU" dirty="0" smtClean="0">
                <a:effectLst/>
              </a:rPr>
              <a:t>признания прав;</a:t>
            </a:r>
          </a:p>
          <a:p>
            <a:r>
              <a:rPr lang="ru-RU" dirty="0" smtClean="0">
                <a:effectLst/>
              </a:rPr>
              <a:t>2)</a:t>
            </a:r>
            <a:r>
              <a:rPr lang="ru-RU" dirty="0"/>
              <a:t>        </a:t>
            </a:r>
            <a:r>
              <a:rPr lang="ru-RU" dirty="0" smtClean="0">
                <a:effectLst/>
              </a:rPr>
              <a:t>восстановления положения, существовавшего до нарушения права, и прекращения действий, нарушающих или создающих угрозу нарушению права;</a:t>
            </a:r>
          </a:p>
          <a:p>
            <a:r>
              <a:rPr lang="ru-RU" dirty="0" smtClean="0">
                <a:effectLst/>
              </a:rPr>
              <a:t>3)</a:t>
            </a:r>
            <a:r>
              <a:rPr lang="ru-RU" dirty="0"/>
              <a:t>        </a:t>
            </a:r>
            <a:r>
              <a:rPr lang="ru-RU" dirty="0" smtClean="0">
                <a:effectLst/>
              </a:rPr>
              <a:t>возмещения убытков, включая упущенную выгоду;</a:t>
            </a:r>
          </a:p>
          <a:p>
            <a:r>
              <a:rPr lang="ru-RU" dirty="0" smtClean="0">
                <a:effectLst/>
              </a:rPr>
              <a:t>4)</a:t>
            </a:r>
            <a:r>
              <a:rPr lang="ru-RU" dirty="0"/>
              <a:t>        </a:t>
            </a:r>
            <a:r>
              <a:rPr lang="ru-RU" dirty="0" smtClean="0">
                <a:effectLst/>
              </a:rPr>
              <a:t>взыскания дохода, полученного нарушителем вследствие нарушения прав (вместо возмещения убытков);</a:t>
            </a:r>
          </a:p>
          <a:p>
            <a:r>
              <a:rPr lang="ru-RU" dirty="0" smtClean="0">
                <a:effectLst/>
              </a:rPr>
              <a:t>5)</a:t>
            </a:r>
            <a:r>
              <a:rPr lang="ru-RU" dirty="0"/>
              <a:t>        </a:t>
            </a:r>
            <a:r>
              <a:rPr lang="ru-RU" dirty="0" smtClean="0">
                <a:effectLst/>
              </a:rPr>
              <a:t>выплаты компенсации в сумме от 10 до 50.000 МРОТ, определяемой по усмотрению суда (вместо возмещения убытков или взыскания дохода);</a:t>
            </a:r>
          </a:p>
          <a:p>
            <a:r>
              <a:rPr lang="ru-RU" dirty="0" smtClean="0">
                <a:effectLst/>
              </a:rPr>
              <a:t>6)</a:t>
            </a:r>
            <a:r>
              <a:rPr lang="ru-RU" dirty="0"/>
              <a:t>        </a:t>
            </a:r>
            <a:r>
              <a:rPr lang="ru-RU" dirty="0" smtClean="0">
                <a:effectLst/>
              </a:rPr>
              <a:t>принятия иных предусмотренных законных мер, связанных с защитой их прав.</a:t>
            </a:r>
          </a:p>
          <a:p>
            <a:endParaRPr lang="ru-RU" dirty="0"/>
          </a:p>
        </p:txBody>
      </p:sp>
      <p:pic>
        <p:nvPicPr>
          <p:cNvPr id="8194" name="Picture 2" descr="http://komp-r.ucoz.ru/_ph/15/88975675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6" r="16830"/>
          <a:stretch/>
        </p:blipFill>
        <p:spPr bwMode="auto">
          <a:xfrm>
            <a:off x="5508104" y="1484784"/>
            <a:ext cx="336933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69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Можно ли защищать авторским правом </a:t>
            </a:r>
            <a:r>
              <a:rPr lang="ru-RU" b="1" dirty="0" smtClean="0">
                <a:solidFill>
                  <a:srgbClr val="C00000"/>
                </a:solidFill>
              </a:rPr>
              <a:t>ИДЕИ?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Идеи </a:t>
            </a:r>
            <a:r>
              <a:rPr lang="ru-RU" b="1" dirty="0"/>
              <a:t>сами по себе авторским правом не защищаются.</a:t>
            </a:r>
            <a:r>
              <a:rPr lang="ru-RU" dirty="0" smtClean="0"/>
              <a:t> Они витают в воздухе и никому не принадлежат. Если вы сегодня придумали гениальный сценарий, пересказали его своему лучшему другу, а он назавтра записал его на бумаге и передал издателю, директору телекомпании и т.п., то вы никаких прав на сценарий не имеете и иметь не будете.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20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600" dirty="0" smtClean="0"/>
              <a:t>С какого момента возникает АВТОРСКОЕ ПРАВО у нового произведения?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464496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/>
              </a:rPr>
              <a:t>Авторское право возникает с момента создания произведения</a:t>
            </a:r>
            <a:r>
              <a:rPr lang="ru-RU" b="1" dirty="0" smtClean="0">
                <a:effectLst/>
              </a:rPr>
              <a:t>, т.е. с момента обретения им материальной формы.</a:t>
            </a:r>
            <a:r>
              <a:rPr lang="ru-RU" dirty="0" smtClean="0"/>
              <a:t> </a:t>
            </a:r>
            <a:r>
              <a:rPr lang="ru-RU" b="1" dirty="0"/>
              <a:t>По российскому закону регистрации авторского права не требуется,</a:t>
            </a:r>
            <a:r>
              <a:rPr lang="ru-RU" dirty="0" smtClean="0"/>
              <a:t> она не является обязательной. Автор может регистрировать его, но может и не делать этого. (НО в США регистрация АП обязательная)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8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effectLst/>
              </a:rPr>
              <a:t>Некий композитор взял известное произведение Моцарта</a:t>
            </a:r>
            <a:r>
              <a:rPr lang="ru-RU" sz="2800" b="1" dirty="0" smtClean="0"/>
              <a:t>, творчески переработал его и записал </a:t>
            </a:r>
            <a:r>
              <a:rPr lang="en-US" sz="2800" b="1" dirty="0" smtClean="0"/>
              <a:t>CD</a:t>
            </a:r>
            <a:r>
              <a:rPr lang="ru-RU" sz="2800" b="1" dirty="0" smtClean="0"/>
              <a:t>. Могут ли родственники Моцарта претендовать на часть денег, которые заработает композитор при продаже диска?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3312368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b="1" dirty="0"/>
              <a:t>К</a:t>
            </a:r>
            <a:r>
              <a:rPr lang="ru-RU" b="1" dirty="0" smtClean="0"/>
              <a:t>аждый раз, когда произведение возникает в новом виде, автору или его наследникам обязаны выплачивать гонорар</a:t>
            </a:r>
            <a:r>
              <a:rPr lang="ru-RU" dirty="0" smtClean="0"/>
              <a:t>. </a:t>
            </a:r>
            <a:r>
              <a:rPr lang="ru-RU" b="1" dirty="0" smtClean="0">
                <a:solidFill>
                  <a:srgbClr val="C00000"/>
                </a:solidFill>
              </a:rPr>
              <a:t>Так происходит </a:t>
            </a:r>
            <a:r>
              <a:rPr lang="ru-RU" b="1" dirty="0">
                <a:solidFill>
                  <a:srgbClr val="C00000"/>
                </a:solidFill>
              </a:rPr>
              <a:t>в течение всей жизни автора и </a:t>
            </a:r>
            <a:r>
              <a:rPr lang="ru-RU" b="1" dirty="0" smtClean="0">
                <a:solidFill>
                  <a:srgbClr val="C00000"/>
                </a:solidFill>
              </a:rPr>
              <a:t>семидесяти </a:t>
            </a:r>
            <a:r>
              <a:rPr lang="ru-RU" b="1" dirty="0">
                <a:solidFill>
                  <a:srgbClr val="C00000"/>
                </a:solidFill>
              </a:rPr>
              <a:t>лет после его смерти.</a:t>
            </a:r>
            <a:r>
              <a:rPr lang="ru-RU" dirty="0" smtClean="0"/>
              <a:t> По истечении этого срока произведение становится общественным достоянием и может использоваться любым лицом свободно и без выплаты авторского вознаграждения.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159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Правомерное использование произведений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Допускается ли копирование и воспроизведение произведений в личных целях?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645024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Например, для просмотра или прослушивания в кругу семьи</a:t>
            </a:r>
            <a:r>
              <a:rPr lang="ru-RU" sz="2400" dirty="0" smtClean="0"/>
              <a:t>. Это понятно, так как в противном случае не было бы смысла иметь дома магнитофоны, проигрыватели, музыкальные инструменты, люди не могли бы читать друг другу стихи поэтов и т.п. Это </a:t>
            </a:r>
            <a:r>
              <a:rPr lang="ru-RU" sz="2400" b="1" dirty="0" smtClean="0"/>
              <a:t>разрешение не распространяется на копирование произведений архитектуры, баз данных, компьютерных программ, нотных текстов и полных текстов книг</a:t>
            </a:r>
            <a:endParaRPr lang="ru-RU" sz="2400" b="1" dirty="0"/>
          </a:p>
        </p:txBody>
      </p:sp>
      <p:sp>
        <p:nvSpPr>
          <p:cNvPr id="7" name="Штриховая стрелка вправо 6"/>
          <p:cNvSpPr/>
          <p:nvPr/>
        </p:nvSpPr>
        <p:spPr>
          <a:xfrm rot="5400000">
            <a:off x="3959931" y="2384885"/>
            <a:ext cx="1008113" cy="1656185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375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dirty="0" smtClean="0"/>
              <a:t>Учитель показал детям на уроке несколько удачных работ фотожурналистов (фотографии), прочитал целиком рассказ писателя и статью из газеты. Все это учитель скопировал из Интернета.  Правомерны ли его действия?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724121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rgbClr val="C00000"/>
                </a:solidFill>
              </a:rPr>
              <a:t>Р</a:t>
            </a:r>
            <a:r>
              <a:rPr lang="ru-RU" sz="2100" b="1" dirty="0" smtClean="0">
                <a:solidFill>
                  <a:srgbClr val="C00000"/>
                </a:solidFill>
              </a:rPr>
              <a:t>азрешается</a:t>
            </a:r>
            <a:r>
              <a:rPr lang="ru-RU" sz="2100" dirty="0" smtClean="0"/>
              <a:t> </a:t>
            </a:r>
            <a:r>
              <a:rPr lang="ru-RU" sz="2100" b="1" dirty="0" smtClean="0">
                <a:solidFill>
                  <a:srgbClr val="C00000"/>
                </a:solidFill>
              </a:rPr>
              <a:t>свободное использование в УЧЕБНЫХ ЦЕЛЯХ </a:t>
            </a:r>
            <a:r>
              <a:rPr lang="ru-RU" sz="2100" dirty="0" smtClean="0"/>
              <a:t>произведения и отрывков из них в качестве иллюстраций (например, публикация в хрестоматии отрывков из литературных произведений или полных текстов рассказов и стихов, если это необходимо для изучения литературы, или воспроизведение удачной композиции в работах известных мастеров в учебнике по фотожурналистике). Подобные литературные и художественные примеры разрешается использовать и в образовательных программах телевидения и радио.</a:t>
            </a:r>
            <a:endParaRPr lang="ru-RU" sz="2100" b="1" dirty="0"/>
          </a:p>
        </p:txBody>
      </p:sp>
      <p:sp>
        <p:nvSpPr>
          <p:cNvPr id="6" name="Штриховая стрелка вправо 5"/>
          <p:cNvSpPr/>
          <p:nvPr/>
        </p:nvSpPr>
        <p:spPr>
          <a:xfrm rot="5400000">
            <a:off x="3667056" y="2389728"/>
            <a:ext cx="1161815" cy="1656184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258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Редактор хочет опубликовать статью из Интернета в своей газете.  Как это сделать на законных основаниях?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140968"/>
            <a:ext cx="8229600" cy="356125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514350" indent="-514350" algn="ctr">
              <a:buAutoNum type="arabicPeriod"/>
            </a:pPr>
            <a:r>
              <a:rPr lang="ru-RU" dirty="0" smtClean="0"/>
              <a:t>Удостовериться, что статья носит текущий характер (то есть актуальна событиям настоящего времени);</a:t>
            </a:r>
          </a:p>
          <a:p>
            <a:pPr marL="514350" indent="-514350" algn="ctr">
              <a:buAutoNum type="arabicPeriod"/>
            </a:pPr>
            <a:r>
              <a:rPr lang="ru-RU" dirty="0" smtClean="0"/>
              <a:t>Убедиться, что статья не имеет запрета на копирование (нет подписи, что копирование допускается только с письменного разрешения автора);</a:t>
            </a:r>
          </a:p>
          <a:p>
            <a:pPr marL="0" indent="0" algn="ctr">
              <a:buNone/>
            </a:pPr>
            <a:r>
              <a:rPr lang="ru-RU" dirty="0" smtClean="0"/>
              <a:t>2. Указать при копировании источник;</a:t>
            </a:r>
          </a:p>
          <a:p>
            <a:pPr marL="0" indent="0" algn="ctr">
              <a:buNone/>
            </a:pPr>
            <a:r>
              <a:rPr lang="ru-RU" dirty="0" smtClean="0"/>
              <a:t>3. </a:t>
            </a:r>
            <a:r>
              <a:rPr lang="ru-RU" b="1" dirty="0" smtClean="0"/>
              <a:t>Перепечатывать статью можно только в ГАЗЕТУ, но не в ЖУРНАЛ!</a:t>
            </a:r>
            <a:endParaRPr lang="ru-RU" b="1" dirty="0"/>
          </a:p>
        </p:txBody>
      </p:sp>
      <p:sp>
        <p:nvSpPr>
          <p:cNvPr id="4" name="Штриховая стрелка вправо 3"/>
          <p:cNvSpPr/>
          <p:nvPr/>
        </p:nvSpPr>
        <p:spPr>
          <a:xfrm rot="5400000">
            <a:off x="3887924" y="1952836"/>
            <a:ext cx="1080120" cy="1296144"/>
          </a:xfrm>
          <a:prstGeom prst="strip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72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19050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302433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Можно ли записать на диск песню «Калинка-малинка» и использовать запись в спектакле, в театральной постановке на гастролях?</a:t>
            </a:r>
            <a:endParaRPr lang="ru-RU" dirty="0"/>
          </a:p>
        </p:txBody>
      </p:sp>
      <p:sp>
        <p:nvSpPr>
          <p:cNvPr id="5" name="Штриховая стрелка вправо 4"/>
          <p:cNvSpPr/>
          <p:nvPr/>
        </p:nvSpPr>
        <p:spPr>
          <a:xfrm rot="5400000">
            <a:off x="3811072" y="2677760"/>
            <a:ext cx="1161815" cy="1656184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67544" y="4086760"/>
            <a:ext cx="8229600" cy="26154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/>
              <a:t>По законам РФ официальные </a:t>
            </a:r>
            <a:r>
              <a:rPr lang="ru-RU" b="1" dirty="0"/>
              <a:t>документы (законы, судебные решения и т.п.), государственные символы и знаки (флаги, гербы, дензнаки), а также </a:t>
            </a:r>
            <a:r>
              <a:rPr lang="ru-RU" b="1" dirty="0">
                <a:solidFill>
                  <a:srgbClr val="C00000"/>
                </a:solidFill>
              </a:rPr>
              <a:t>произведения народного </a:t>
            </a:r>
            <a:r>
              <a:rPr lang="ru-RU" b="1" dirty="0" smtClean="0">
                <a:solidFill>
                  <a:srgbClr val="C00000"/>
                </a:solidFill>
              </a:rPr>
              <a:t>творчества не являются объектами авторского права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68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Права и обязанности журналистов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5400600" cy="4525963"/>
          </a:xfrm>
        </p:spPr>
        <p:txBody>
          <a:bodyPr/>
          <a:lstStyle/>
          <a:p>
            <a:r>
              <a:rPr lang="ru-RU" dirty="0" smtClean="0"/>
              <a:t>Специфика профессии журналиста позволяет ему пользоваться правами, недоступными для других граждан, но это влечёт за собой и обязанность исполнять общественный долг</a:t>
            </a:r>
            <a:endParaRPr lang="ru-RU" dirty="0"/>
          </a:p>
        </p:txBody>
      </p:sp>
      <p:pic>
        <p:nvPicPr>
          <p:cNvPr id="9218" name="Picture 2" descr="http://komp-r.ucoz.ru/_ph/15/7008438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6" b="7687"/>
          <a:stretch/>
        </p:blipFill>
        <p:spPr bwMode="auto">
          <a:xfrm>
            <a:off x="5627120" y="1556792"/>
            <a:ext cx="3516880" cy="508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55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19050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302433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Ученый-физик сделал открытие в области квантовой физики. Распространяется ли авторское право на это открытие? </a:t>
            </a:r>
            <a:endParaRPr lang="ru-RU" dirty="0"/>
          </a:p>
        </p:txBody>
      </p:sp>
      <p:sp>
        <p:nvSpPr>
          <p:cNvPr id="5" name="Штриховая стрелка вправо 4"/>
          <p:cNvSpPr/>
          <p:nvPr/>
        </p:nvSpPr>
        <p:spPr>
          <a:xfrm rot="5400000">
            <a:off x="3883080" y="2749768"/>
            <a:ext cx="1161816" cy="1512168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65870" y="4086760"/>
            <a:ext cx="8229600" cy="26154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Не являются объектами авторского права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Идеи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Принципы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Системы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Открытия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12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19050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302433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Один нехороший человек скопировал текст реферата товарища и напечатал его в Интернете под своим именем. Как называется этот вид нарушения?  </a:t>
            </a:r>
            <a:endParaRPr lang="ru-RU" dirty="0"/>
          </a:p>
        </p:txBody>
      </p:sp>
      <p:sp>
        <p:nvSpPr>
          <p:cNvPr id="5" name="Штриховая стрелка вправо 4"/>
          <p:cNvSpPr/>
          <p:nvPr/>
        </p:nvSpPr>
        <p:spPr>
          <a:xfrm rot="5400000">
            <a:off x="3819742" y="3145812"/>
            <a:ext cx="945792" cy="936104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65870" y="4086760"/>
            <a:ext cx="8229600" cy="26154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Нарушение </a:t>
            </a:r>
            <a:r>
              <a:rPr lang="ru-RU" b="1" dirty="0">
                <a:solidFill>
                  <a:srgbClr val="C00000"/>
                </a:solidFill>
              </a:rPr>
              <a:t>неимущественных авторских прав </a:t>
            </a:r>
            <a:r>
              <a:rPr lang="ru-RU" b="1" dirty="0" smtClean="0">
                <a:solidFill>
                  <a:srgbClr val="C00000"/>
                </a:solidFill>
              </a:rPr>
              <a:t>называется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ПЛАГИАТ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6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19050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302433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dirty="0" smtClean="0"/>
              <a:t>Один нехороший человек купил компакт-диск с песнями Аллы Пугачевой, скопировал их, записал их на 100 других дисков и продал их. Как называется это правонарушение?</a:t>
            </a:r>
            <a:endParaRPr lang="ru-RU" sz="3600" dirty="0"/>
          </a:p>
        </p:txBody>
      </p:sp>
      <p:sp>
        <p:nvSpPr>
          <p:cNvPr id="5" name="Штриховая стрелка вправо 4"/>
          <p:cNvSpPr/>
          <p:nvPr/>
        </p:nvSpPr>
        <p:spPr>
          <a:xfrm rot="5400000">
            <a:off x="3819742" y="3145812"/>
            <a:ext cx="945792" cy="936104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65870" y="4086760"/>
            <a:ext cx="8229600" cy="26154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Нарушение имущественных авторских прав называется </a:t>
            </a:r>
            <a:r>
              <a:rPr lang="ru-RU" sz="4000" b="1" dirty="0" smtClean="0">
                <a:solidFill>
                  <a:srgbClr val="FF0000"/>
                </a:solidFill>
              </a:rPr>
              <a:t>КОНТРАФАКЦИЕЙ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или, в просторечии, </a:t>
            </a:r>
            <a:r>
              <a:rPr lang="ru-RU" sz="4000" b="1" dirty="0" smtClean="0">
                <a:solidFill>
                  <a:srgbClr val="FF0000"/>
                </a:solidFill>
              </a:rPr>
              <a:t>«ПИРАТСТВОМ»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4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19050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302433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dirty="0" smtClean="0"/>
              <a:t>Майкл Джексон купил права на все песни группы Битлз. Должен ли Пол Маккартни (солист группы Битлз и автор этих песен), платить Джексону деньги за исполнение собственных песен на своих концертах?</a:t>
            </a:r>
            <a:endParaRPr lang="ru-RU" sz="36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65870" y="4302784"/>
            <a:ext cx="8229600" cy="2399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Пол Маккартни, утративший право на собственные песни, должен платить Майклу Джексону деньги всякий раз за то, что исполняет собственные песни на концертах.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 rot="5400000">
            <a:off x="3811071" y="2893784"/>
            <a:ext cx="1161815" cy="1656184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050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19050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302433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dirty="0" smtClean="0"/>
              <a:t>Один художник нарисовал карикатуру и разместил в своем блоге. Редактор газеты скопировал её и напечатал в газете. Кому принадлежат права на карикатуру? </a:t>
            </a:r>
            <a:endParaRPr lang="ru-RU" sz="36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65870" y="4302784"/>
            <a:ext cx="8229600" cy="2399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Права принадлежат ХУДОЖНИКУ.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Он имеет право привлечь газету к ответственности за незаконное копирование рисунка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 rot="5400000">
            <a:off x="3811071" y="2893784"/>
            <a:ext cx="1161815" cy="1656184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51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19050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94421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dirty="0" smtClean="0"/>
              <a:t>Перечислите способы нарушения авторских прав в Интернете</a:t>
            </a:r>
            <a:endParaRPr lang="ru-RU" sz="36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65870" y="3356992"/>
            <a:ext cx="8229600" cy="33452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• Незаконное размещение/распространение передач, фильмов, роликов. Как в целях получения прибыли, так и без нее.</a:t>
            </a:r>
          </a:p>
          <a:p>
            <a:pPr marL="0" indent="0">
              <a:buNone/>
            </a:pPr>
            <a:r>
              <a:rPr lang="ru-RU" dirty="0"/>
              <a:t>• Незаконное размещение/распространение литературных произведений</a:t>
            </a:r>
          </a:p>
          <a:p>
            <a:pPr marL="0" indent="0">
              <a:buNone/>
            </a:pPr>
            <a:r>
              <a:rPr lang="ru-RU" dirty="0"/>
              <a:t>• Незаконное распространение музыкальных файлов</a:t>
            </a:r>
          </a:p>
          <a:p>
            <a:pPr marL="0" indent="0">
              <a:buNone/>
            </a:pPr>
            <a:r>
              <a:rPr lang="ru-RU" dirty="0"/>
              <a:t>• Незаконное копирование/распространение программного обеспечения</a:t>
            </a:r>
          </a:p>
          <a:p>
            <a:pPr marL="0" indent="0">
              <a:buNone/>
            </a:pPr>
            <a:r>
              <a:rPr lang="ru-RU" dirty="0"/>
              <a:t>• Незаконное присвоение авторства на чужие произведения и статьи</a:t>
            </a:r>
          </a:p>
          <a:p>
            <a:pPr marL="0" indent="0">
              <a:buNone/>
            </a:pPr>
            <a:r>
              <a:rPr lang="ru-RU" dirty="0"/>
              <a:t>• Незаконное копирование/размещение новостных статей</a:t>
            </a:r>
          </a:p>
        </p:txBody>
      </p:sp>
      <p:sp>
        <p:nvSpPr>
          <p:cNvPr id="7" name="Штриховая стрелка вправо 6"/>
          <p:cNvSpPr/>
          <p:nvPr/>
        </p:nvSpPr>
        <p:spPr>
          <a:xfrm rot="5400000">
            <a:off x="3811071" y="1813664"/>
            <a:ext cx="1161815" cy="1656184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049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19050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94421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dirty="0"/>
              <a:t>Какими авторскими правами обладает владелец </a:t>
            </a:r>
            <a:r>
              <a:rPr lang="ru-RU" sz="3600" dirty="0" smtClean="0"/>
              <a:t>сайта</a:t>
            </a:r>
            <a:r>
              <a:rPr lang="ru-RU" sz="3600" dirty="0"/>
              <a:t>?</a:t>
            </a:r>
            <a:endParaRPr lang="ru-RU" sz="36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65870" y="3356992"/>
            <a:ext cx="8229600" cy="33452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• Согласно закону, защите подлежат лишь отдельные объекты прав:</a:t>
            </a:r>
          </a:p>
          <a:p>
            <a:pPr marL="0" indent="0">
              <a:buNone/>
            </a:pPr>
            <a:r>
              <a:rPr lang="ru-RU" dirty="0"/>
              <a:t>• Фотографии на сайте.</a:t>
            </a:r>
          </a:p>
          <a:p>
            <a:pPr marL="0" indent="0">
              <a:buNone/>
            </a:pPr>
            <a:r>
              <a:rPr lang="ru-RU" dirty="0"/>
              <a:t>• Произведения и статьи.</a:t>
            </a:r>
          </a:p>
          <a:p>
            <a:pPr marL="0" indent="0">
              <a:buNone/>
            </a:pPr>
            <a:r>
              <a:rPr lang="ru-RU" dirty="0"/>
              <a:t>• Дизайн сайта.</a:t>
            </a:r>
          </a:p>
          <a:p>
            <a:pPr marL="0" indent="0">
              <a:buNone/>
            </a:pPr>
            <a:r>
              <a:rPr lang="ru-RU" dirty="0"/>
              <a:t>• Скрипты.</a:t>
            </a:r>
          </a:p>
          <a:p>
            <a:pPr marL="0" indent="0">
              <a:buNone/>
            </a:pPr>
            <a:r>
              <a:rPr lang="ru-RU" dirty="0"/>
              <a:t>• Графика, музыкальные произведения и прочие элементы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Соответственно, права на статьи принадлежат владельцу сайта, если он – их автор, либо автор (журналист, писатель) передал ему свои права на статьи на основании договора.</a:t>
            </a:r>
          </a:p>
        </p:txBody>
      </p:sp>
      <p:sp>
        <p:nvSpPr>
          <p:cNvPr id="7" name="Штриховая стрелка вправо 6"/>
          <p:cNvSpPr/>
          <p:nvPr/>
        </p:nvSpPr>
        <p:spPr>
          <a:xfrm rot="5400000">
            <a:off x="3811071" y="1813664"/>
            <a:ext cx="1161815" cy="1656184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658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13108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Цитирование из Интернет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1628800"/>
            <a:ext cx="8352928" cy="12961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Допустимо цитирование </a:t>
            </a:r>
            <a:r>
              <a:rPr lang="ru-RU" dirty="0"/>
              <a:t>авторской статьи (произведения) на иных Интернет-ресурсах без согласия автора, но с </a:t>
            </a:r>
            <a:r>
              <a:rPr lang="ru-RU" b="1" dirty="0"/>
              <a:t>указанием его имени и интернет-источника </a:t>
            </a:r>
            <a:r>
              <a:rPr lang="ru-RU" dirty="0"/>
              <a:t>в обзорах печати, в ТВ и радио-программах, в статьях информационного, научного, критического, полемического или педагогического характера.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3284984"/>
            <a:ext cx="8352928" cy="12961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/>
              <a:t>Допустимый </a:t>
            </a:r>
            <a:r>
              <a:rPr lang="ru-RU" sz="2000" b="1" dirty="0"/>
              <a:t>объем цитирования </a:t>
            </a:r>
            <a:r>
              <a:rPr lang="ru-RU" sz="2000" dirty="0"/>
              <a:t>составляет: до 400 слов отдельного отрывка, до 40 строк поэзии (не более ¼ стихотворения), до 300 слов прозы в отрывке при использовании нескольких отрывков.</a:t>
            </a:r>
            <a:endParaRPr lang="ru-RU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0522" y="4941168"/>
            <a:ext cx="8352928" cy="12961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/>
              <a:t>Также </a:t>
            </a:r>
            <a:r>
              <a:rPr lang="ru-RU" sz="2000" b="1" dirty="0"/>
              <a:t>свободно могут распространяться отрывки </a:t>
            </a:r>
            <a:r>
              <a:rPr lang="ru-RU" sz="2000" dirty="0"/>
              <a:t>из репортажей, речей, докладов, статей политического, религиозного, экономического характера в информационных целях.</a:t>
            </a:r>
            <a:endParaRPr lang="ru-RU" sz="2000" dirty="0"/>
          </a:p>
        </p:txBody>
      </p:sp>
      <p:sp>
        <p:nvSpPr>
          <p:cNvPr id="10" name="Нашивка 9"/>
          <p:cNvSpPr/>
          <p:nvPr/>
        </p:nvSpPr>
        <p:spPr>
          <a:xfrm rot="5400000">
            <a:off x="7874656" y="2790640"/>
            <a:ext cx="936104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 rot="5400000">
            <a:off x="7858414" y="4471399"/>
            <a:ext cx="985254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 descr="http://komp-r.ucoz.ru/_ph/15/4986306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56" b="97556" l="4667" r="95667">
                        <a14:foregroundMark x1="22250" y1="25000" x2="22250" y2="25000"/>
                        <a14:foregroundMark x1="21417" y1="22556" x2="21417" y2="22556"/>
                        <a14:foregroundMark x1="21583" y1="21778" x2="21583" y2="21778"/>
                        <a14:foregroundMark x1="70167" y1="48111" x2="70167" y2="48111"/>
                        <a14:foregroundMark x1="72417" y1="47333" x2="72417" y2="47333"/>
                        <a14:foregroundMark x1="71750" y1="45222" x2="71750" y2="45222"/>
                        <a14:foregroundMark x1="70833" y1="45222" x2="70833" y2="45222"/>
                        <a14:foregroundMark x1="70167" y1="45222" x2="70167" y2="45222"/>
                        <a14:foregroundMark x1="69333" y1="44889" x2="69333" y2="44889"/>
                        <a14:foregroundMark x1="68833" y1="44000" x2="68833" y2="44000"/>
                        <a14:foregroundMark x1="72167" y1="49111" x2="72167" y2="49111"/>
                        <a14:foregroundMark x1="71917" y1="47778" x2="71917" y2="47778"/>
                        <a14:foregroundMark x1="72083" y1="46444" x2="72083" y2="46444"/>
                        <a14:foregroundMark x1="71417" y1="45222" x2="71417" y2="45222"/>
                        <a14:foregroundMark x1="71417" y1="45000" x2="71417" y2="45000"/>
                        <a14:foregroundMark x1="70833" y1="43778" x2="70833" y2="43778"/>
                        <a14:foregroundMark x1="70333" y1="43222" x2="70333" y2="43222"/>
                        <a14:foregroundMark x1="70833" y1="43222" x2="70833" y2="43222"/>
                        <a14:foregroundMark x1="71500" y1="43222" x2="71500" y2="43222"/>
                        <a14:foregroundMark x1="71667" y1="43222" x2="71667" y2="43222"/>
                        <a14:foregroundMark x1="69500" y1="43222" x2="69500" y2="43222"/>
                        <a14:foregroundMark x1="70333" y1="43444" x2="70333" y2="43444"/>
                        <a14:foregroundMark x1="70417" y1="42778" x2="70417" y2="42778"/>
                        <a14:foregroundMark x1="93750" y1="92333" x2="93917" y2="91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367" y="116632"/>
            <a:ext cx="2294620" cy="172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77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0811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Как не нарушить авторских </a:t>
            </a:r>
            <a:r>
              <a:rPr lang="ru-RU" sz="3600" b="1" dirty="0" smtClean="0">
                <a:solidFill>
                  <a:srgbClr val="FF0000"/>
                </a:solidFill>
              </a:rPr>
              <a:t>прав в сети?</a:t>
            </a: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3"/>
            <a:ext cx="4258816" cy="21602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sz="1800" dirty="0"/>
              <a:t>Всегда просматривайте футер, или страницу информации о сайте, на которой автор пишет, какой материал/часть материала можно взять, но с указанием источника (ссылка на авторский блог-источник).</a:t>
            </a:r>
            <a:endParaRPr lang="ru-RU" sz="18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02779" y="3509393"/>
            <a:ext cx="4258816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6187" y="3789040"/>
            <a:ext cx="4572000" cy="646331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/>
              <a:t>Спросите у автора лично размещения его статьи/статей у себя на сайте.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6187" y="4792470"/>
            <a:ext cx="4572000" cy="175432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/>
              <a:t>На сегодня </a:t>
            </a:r>
            <a:r>
              <a:rPr lang="ru-RU" dirty="0" err="1"/>
              <a:t>рерайт</a:t>
            </a:r>
            <a:r>
              <a:rPr lang="ru-RU" dirty="0"/>
              <a:t> не считается (пока) нарушением авторских прав, следовательно, никто не запрещает излагать своими словами материал, который вам приглянулся, но и это уже тоже обсуждается (закон, запрещающий </a:t>
            </a:r>
            <a:r>
              <a:rPr lang="ru-RU" dirty="0" err="1"/>
              <a:t>рерайтинг</a:t>
            </a:r>
            <a:r>
              <a:rPr lang="ru-RU" dirty="0"/>
              <a:t>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1196752"/>
            <a:ext cx="3347864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В правилах хорошего тона, при взятии любого материала на свой блог, (идея статьи, схема или формула) нужно ссылаться на источник или указывать инициалы автора.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880" y="3933056"/>
            <a:ext cx="3749147" cy="281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26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/>
              </a:rPr>
              <a:t>Первая обязанность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  <a:effectLst/>
              </a:rPr>
              <a:t>–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i="1" dirty="0">
                <a:solidFill>
                  <a:srgbClr val="C00000"/>
                </a:solidFill>
              </a:rPr>
              <a:t>сохранение в тайне источника информации</a:t>
            </a:r>
            <a:r>
              <a:rPr lang="ru-RU" b="1" i="1" dirty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600200"/>
            <a:ext cx="5770984" cy="377301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/>
            <a:r>
              <a:rPr lang="ru-RU" b="1" dirty="0"/>
              <a:t>Закон о СМИ</a:t>
            </a:r>
            <a:r>
              <a:rPr lang="ru-RU" dirty="0" smtClean="0"/>
              <a:t> гласит, что журналист, редакция СМИ не вправе разглашать источник информации и называть лицо, предоставившее сведения с условием неразглашения его имени. Исключением являются случаи поступления соответствующих требований от суда в связи с находящимся в его производстве делом. </a:t>
            </a:r>
            <a:endParaRPr lang="ru-RU" dirty="0"/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0" y="2204864"/>
            <a:ext cx="3491880" cy="1742065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/>
          </a:p>
        </p:txBody>
      </p:sp>
      <p:pic>
        <p:nvPicPr>
          <p:cNvPr id="10242" name="Picture 2" descr="http://komp-r.ucoz.ru/_ph/15/9486312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1" r="33219"/>
          <a:stretch/>
        </p:blipFill>
        <p:spPr bwMode="auto">
          <a:xfrm flipH="1">
            <a:off x="431699" y="3603474"/>
            <a:ext cx="1797521" cy="325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62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Можно ли передавать сведения об источнике информации полиции, прокуратуре, ФСБ?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212976"/>
            <a:ext cx="8229600" cy="341724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 smtClean="0"/>
              <a:t>В соответствии с Законом о СМИ журналист не вправе разглашать имя источника ни по требованию милиции, ни по требованию прокуратуры, ни по требованию Федеральной службы безопасности, но он обязан сделать это по требованию суда в связи с рассматриваемым этим судом делом.</a:t>
            </a:r>
            <a:endParaRPr lang="ru-RU" dirty="0"/>
          </a:p>
        </p:txBody>
      </p:sp>
      <p:sp>
        <p:nvSpPr>
          <p:cNvPr id="4" name="Штриховая стрелка вправо 3"/>
          <p:cNvSpPr/>
          <p:nvPr/>
        </p:nvSpPr>
        <p:spPr>
          <a:xfrm rot="5400000">
            <a:off x="3735520" y="1673192"/>
            <a:ext cx="1384928" cy="1872208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http://im2-tub-ru.yandex.net/i?id=62676198-41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83641"/>
            <a:ext cx="219720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10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/>
              </a:rPr>
              <a:t>Второе право</a:t>
            </a:r>
            <a:r>
              <a:rPr lang="ru-RU" sz="3600" b="1" dirty="0" smtClean="0">
                <a:solidFill>
                  <a:srgbClr val="C00000"/>
                </a:solidFill>
              </a:rPr>
              <a:t> журналиста </a:t>
            </a:r>
            <a:r>
              <a:rPr lang="ru-RU" sz="3600" b="1" i="1" dirty="0" smtClean="0">
                <a:solidFill>
                  <a:srgbClr val="C00000"/>
                </a:solidFill>
              </a:rPr>
              <a:t>соблюдение </a:t>
            </a:r>
            <a:r>
              <a:rPr lang="ru-RU" sz="3600" b="1" i="1" dirty="0">
                <a:solidFill>
                  <a:srgbClr val="C00000"/>
                </a:solidFill>
              </a:rPr>
              <a:t>достоверности информации</a:t>
            </a:r>
            <a:r>
              <a:rPr lang="ru-RU" sz="36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1600200"/>
            <a:ext cx="5554960" cy="506915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 smtClean="0">
                <a:effectLst/>
              </a:rPr>
              <a:t>Журналист,</a:t>
            </a:r>
            <a:r>
              <a:rPr lang="ru-RU" sz="2600" b="1" dirty="0" smtClean="0"/>
              <a:t> с одной стороны, </a:t>
            </a:r>
            <a:r>
              <a:rPr lang="ru-RU" sz="2600" b="1" i="1" dirty="0" smtClean="0">
                <a:solidFill>
                  <a:srgbClr val="C00000"/>
                </a:solidFill>
                <a:effectLst/>
              </a:rPr>
              <a:t>имеет право</a:t>
            </a:r>
            <a:r>
              <a:rPr lang="ru-RU" sz="2600" b="1" dirty="0" smtClean="0">
                <a:solidFill>
                  <a:srgbClr val="C00000"/>
                </a:solidFill>
              </a:rPr>
              <a:t> проверять достоверность</a:t>
            </a:r>
            <a:r>
              <a:rPr lang="ru-RU" sz="2600" b="1" dirty="0" smtClean="0"/>
              <a:t> сообщаемой ему информации , с другой </a:t>
            </a:r>
            <a:r>
              <a:rPr lang="ru-RU" sz="2600" b="1" dirty="0" smtClean="0">
                <a:effectLst/>
              </a:rPr>
              <a:t>–</a:t>
            </a:r>
            <a:r>
              <a:rPr lang="ru-RU" sz="2600" b="1" dirty="0" smtClean="0"/>
              <a:t> он </a:t>
            </a:r>
            <a:r>
              <a:rPr lang="ru-RU" sz="2600" b="1" i="1" dirty="0" smtClean="0">
                <a:solidFill>
                  <a:srgbClr val="C00000"/>
                </a:solidFill>
                <a:effectLst/>
              </a:rPr>
              <a:t>обязан</a:t>
            </a:r>
            <a:r>
              <a:rPr lang="ru-RU" sz="2600" b="1" dirty="0" smtClean="0">
                <a:solidFill>
                  <a:srgbClr val="C00000"/>
                </a:solidFill>
              </a:rPr>
              <a:t> убедиться в достоверности </a:t>
            </a:r>
            <a:r>
              <a:rPr lang="ru-RU" sz="2600" b="1" dirty="0" smtClean="0"/>
              <a:t>информации до её распространения. Последнее фактически означает, что журналист </a:t>
            </a:r>
            <a:r>
              <a:rPr lang="ru-RU" sz="2600" b="1" dirty="0" smtClean="0">
                <a:solidFill>
                  <a:srgbClr val="C00000"/>
                </a:solidFill>
              </a:rPr>
              <a:t>отвечает за каждое слово, </a:t>
            </a:r>
            <a:r>
              <a:rPr lang="ru-RU" sz="2600" b="1" dirty="0" smtClean="0"/>
              <a:t>написанное в статье или прозвучавшее в </a:t>
            </a:r>
            <a:r>
              <a:rPr lang="ru-RU" sz="2600" b="1" dirty="0" err="1" smtClean="0"/>
              <a:t>телерадиопередаче</a:t>
            </a:r>
            <a:r>
              <a:rPr lang="ru-RU" sz="2600" b="1" dirty="0" smtClean="0"/>
              <a:t>, если он готовил распространённый материал.</a:t>
            </a:r>
            <a:endParaRPr lang="ru-RU" sz="2600" b="1" dirty="0"/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0" y="2204864"/>
            <a:ext cx="3491880" cy="1742065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/>
          </a:p>
        </p:txBody>
      </p:sp>
      <p:pic>
        <p:nvPicPr>
          <p:cNvPr id="11266" name="Picture 2" descr="http://komp-r.ucoz.ru/_ph/15/16033405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9" t="5383" r="19534" b="11570"/>
          <a:stretch/>
        </p:blipFill>
        <p:spPr bwMode="auto">
          <a:xfrm>
            <a:off x="558197" y="3573016"/>
            <a:ext cx="169784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4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Что значит: </a:t>
            </a:r>
            <a:r>
              <a:rPr lang="ru-RU" b="1" dirty="0" smtClean="0">
                <a:solidFill>
                  <a:srgbClr val="C00000"/>
                </a:solidFill>
              </a:rPr>
              <a:t>ПРАВО ПРОВЕРЯТЬ </a:t>
            </a:r>
            <a:r>
              <a:rPr lang="ru-RU" b="1" dirty="0" smtClean="0"/>
              <a:t>информацию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996952"/>
            <a:ext cx="8229600" cy="37444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требовать ответа на запрос, посещать государственные органы и организации, быть принятым должностными лицами, получать доступ к документам и материалам, производить записи, посещать места стихийных бедствий и катастроф, обладать другими правами, специально оговоренными в </a:t>
            </a:r>
            <a:r>
              <a:rPr lang="ru-RU" dirty="0"/>
              <a:t>Законе о </a:t>
            </a:r>
            <a:r>
              <a:rPr lang="ru-RU" dirty="0" smtClean="0"/>
              <a:t>СМИ</a:t>
            </a:r>
            <a:endParaRPr lang="ru-RU" dirty="0"/>
          </a:p>
        </p:txBody>
      </p:sp>
      <p:sp>
        <p:nvSpPr>
          <p:cNvPr id="4" name="Штриховая стрелка вправо 3"/>
          <p:cNvSpPr/>
          <p:nvPr/>
        </p:nvSpPr>
        <p:spPr>
          <a:xfrm rot="5400000">
            <a:off x="3660274" y="1411245"/>
            <a:ext cx="1594987" cy="1742065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60196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Закон РФ «Об авторском праве и смежных правах»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effectLst/>
              </a:rPr>
              <a:t>Главный принцип закона</a:t>
            </a:r>
            <a:r>
              <a:rPr lang="ru-RU" dirty="0" smtClean="0"/>
              <a:t> заключается в том, что если создано новое произведение, то оно должно защищаться авторским правом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933056"/>
            <a:ext cx="813690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Что является главным признаком НОВОГО произведения, которое должно защищаться законом?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Штриховая стрелка вправо 4"/>
          <p:cNvSpPr/>
          <p:nvPr/>
        </p:nvSpPr>
        <p:spPr>
          <a:xfrm rot="5400000">
            <a:off x="4220139" y="3237403"/>
            <a:ext cx="586875" cy="871033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7092" y="5589240"/>
            <a:ext cx="8443379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Есть </a:t>
            </a:r>
            <a:r>
              <a:rPr lang="ru-RU" sz="3200" b="1" dirty="0" smtClean="0">
                <a:solidFill>
                  <a:srgbClr val="C00000"/>
                </a:solidFill>
              </a:rPr>
              <a:t>оригинальность</a:t>
            </a:r>
            <a:r>
              <a:rPr lang="ru-RU" sz="3200" b="1" dirty="0" smtClean="0"/>
              <a:t> – есть защита авторского права, нет оригинальности – нет защиты.</a:t>
            </a:r>
            <a:endParaRPr lang="ru-RU" sz="3200" b="1" dirty="0"/>
          </a:p>
        </p:txBody>
      </p:sp>
      <p:sp>
        <p:nvSpPr>
          <p:cNvPr id="7" name="Штриховая стрелка вправо 6"/>
          <p:cNvSpPr/>
          <p:nvPr/>
        </p:nvSpPr>
        <p:spPr>
          <a:xfrm rot="5400000">
            <a:off x="4106183" y="4746331"/>
            <a:ext cx="814784" cy="871033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87898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Объекты авторского права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8305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70411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1989</Words>
  <Application>Microsoft Office PowerPoint</Application>
  <PresentationFormat>Экран (4:3)</PresentationFormat>
  <Paragraphs>147</Paragraphs>
  <Slides>38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Авторское право  в журналистике</vt:lpstr>
      <vt:lpstr>Рихтер А.Г.</vt:lpstr>
      <vt:lpstr>Права и обязанности журналистов</vt:lpstr>
      <vt:lpstr>Первая обязанность – сохранение в тайне источника информации. </vt:lpstr>
      <vt:lpstr>Можно ли передавать сведения об источнике информации полиции, прокуратуре, ФСБ?</vt:lpstr>
      <vt:lpstr>Второе право журналиста соблюдение достоверности информации.</vt:lpstr>
      <vt:lpstr>Что значит: ПРАВО ПРОВЕРЯТЬ информацию</vt:lpstr>
      <vt:lpstr>Закон РФ «Об авторском праве и смежных правах»</vt:lpstr>
      <vt:lpstr>Объекты авторского права</vt:lpstr>
      <vt:lpstr>Объекты авторского права в Интернете </vt:lpstr>
      <vt:lpstr>Защита исключительных авторских прав</vt:lpstr>
      <vt:lpstr>Важным положением Закона об авторском праве является норма о так называемых «служебных произведениях»</vt:lpstr>
      <vt:lpstr>Презентация PowerPoint</vt:lpstr>
      <vt:lpstr>Презентация PowerPoint</vt:lpstr>
      <vt:lpstr>Может ли быть ситуация иной?</vt:lpstr>
      <vt:lpstr>Когда газеты перепечатывают статью или часть статьи</vt:lpstr>
      <vt:lpstr>Авторское право на интервью</vt:lpstr>
      <vt:lpstr>Интервьюируемый может запретить публикацию?  </vt:lpstr>
      <vt:lpstr>Интервьюер - интервьюируемый</vt:lpstr>
      <vt:lpstr>Авторское право на новостное сообщение</vt:lpstr>
      <vt:lpstr>Законодательство США о защите новостных сообщений</vt:lpstr>
      <vt:lpstr>Ответственность</vt:lpstr>
      <vt:lpstr>Можно ли защищать авторским правом ИДЕИ?</vt:lpstr>
      <vt:lpstr>С какого момента возникает АВТОРСКОЕ ПРАВО у нового произведения?</vt:lpstr>
      <vt:lpstr>Некий композитор взял известное произведение Моцарта, творчески переработал его и записал CD. Могут ли родственники Моцарта претендовать на часть денег, которые заработает композитор при продаже диска? </vt:lpstr>
      <vt:lpstr>Правомерное использование произведений</vt:lpstr>
      <vt:lpstr>Учитель показал детям на уроке несколько удачных работ фотожурналистов (фотографии), прочитал целиком рассказ писателя и статью из газеты. Все это учитель скопировал из Интернета.  Правомерны ли его действия? </vt:lpstr>
      <vt:lpstr>Редактор хочет опубликовать статью из Интернета в своей газете.  Как это сделать на законных основаниях?</vt:lpstr>
      <vt:lpstr>Можно ли записать на диск песню «Калинка-малинка» и использовать запись в спектакле, в театральной постановке на гастролях?</vt:lpstr>
      <vt:lpstr>Ученый-физик сделал открытие в области квантовой физики. Распространяется ли авторское право на это открытие? </vt:lpstr>
      <vt:lpstr>Один нехороший человек скопировал текст реферата товарища и напечатал его в Интернете под своим именем. Как называется этот вид нарушения?  </vt:lpstr>
      <vt:lpstr>Один нехороший человек купил компакт-диск с песнями Аллы Пугачевой, скопировал их, записал их на 100 других дисков и продал их. Как называется это правонарушение?</vt:lpstr>
      <vt:lpstr>Майкл Джексон купил права на все песни группы Битлз. Должен ли Пол Маккартни (солист группы Битлз и автор этих песен), платить Джексону деньги за исполнение собственных песен на своих концертах?</vt:lpstr>
      <vt:lpstr>Один художник нарисовал карикатуру и разместил в своем блоге. Редактор газеты скопировал её и напечатал в газете. Кому принадлежат права на карикатуру? </vt:lpstr>
      <vt:lpstr>Перечислите способы нарушения авторских прав в Интернете</vt:lpstr>
      <vt:lpstr>Какими авторскими правами обладает владелец сайта?</vt:lpstr>
      <vt:lpstr>Цитирование из Интернет</vt:lpstr>
      <vt:lpstr>Как не нарушить авторских прав в сети? </vt:lpstr>
    </vt:vector>
  </TitlesOfParts>
  <Company>ЭРУДИТ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Авторское право в журналисткие</dc:title>
  <dc:creator>Методист</dc:creator>
  <cp:lastModifiedBy>Методист</cp:lastModifiedBy>
  <cp:revision>28</cp:revision>
  <dcterms:created xsi:type="dcterms:W3CDTF">2014-02-26T07:04:26Z</dcterms:created>
  <dcterms:modified xsi:type="dcterms:W3CDTF">2015-02-18T11:51:30Z</dcterms:modified>
</cp:coreProperties>
</file>