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7" r:id="rId2"/>
    <p:sldId id="259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 varScale="1">
        <p:scale>
          <a:sx n="69" d="100"/>
          <a:sy n="69" d="100"/>
        </p:scale>
        <p:origin x="1416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6E71-70C4-418E-94B3-B6744903FF7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477-3A4D-4E77-92C7-5F7B3704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51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6E71-70C4-418E-94B3-B6744903FF7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477-3A4D-4E77-92C7-5F7B3704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0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6E71-70C4-418E-94B3-B6744903FF7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477-3A4D-4E77-92C7-5F7B3704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58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6E71-70C4-418E-94B3-B6744903FF7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477-3A4D-4E77-92C7-5F7B3704A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091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6E71-70C4-418E-94B3-B6744903FF7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477-3A4D-4E77-92C7-5F7B3704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765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6E71-70C4-418E-94B3-B6744903FF7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477-3A4D-4E77-92C7-5F7B3704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127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6E71-70C4-418E-94B3-B6744903FF7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477-3A4D-4E77-92C7-5F7B3704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412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6E71-70C4-418E-94B3-B6744903FF7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477-3A4D-4E77-92C7-5F7B3704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23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6E71-70C4-418E-94B3-B6744903FF7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477-3A4D-4E77-92C7-5F7B3704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4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6E71-70C4-418E-94B3-B6744903FF7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477-3A4D-4E77-92C7-5F7B3704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4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6E71-70C4-418E-94B3-B6744903FF7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477-3A4D-4E77-92C7-5F7B3704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5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6E71-70C4-418E-94B3-B6744903FF7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477-3A4D-4E77-92C7-5F7B3704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17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6E71-70C4-418E-94B3-B6744903FF7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477-3A4D-4E77-92C7-5F7B3704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16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6E71-70C4-418E-94B3-B6744903FF7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477-3A4D-4E77-92C7-5F7B3704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4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6E71-70C4-418E-94B3-B6744903FF7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477-3A4D-4E77-92C7-5F7B3704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32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6E71-70C4-418E-94B3-B6744903FF7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477-3A4D-4E77-92C7-5F7B3704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60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6E71-70C4-418E-94B3-B6744903FF7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9477-3A4D-4E77-92C7-5F7B3704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3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6A6E71-70C4-418E-94B3-B6744903FF7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F9477-3A4D-4E77-92C7-5F7B3704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60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rodnonews.by/uploads/1843.jpg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rus-trip.ru/images/stories/moscow/gost/vostok1.jpg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otels.ru/Fotos/Hotels/774/Big/3.jpg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stravel.ru/content/images/cf6cee8fb70fe6c2d0056202c4d2f559.jpg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hotel.am/hostels/images/Envoy/Shared%20Rooms.jpg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tel-beta.com/" TargetMode="External"/><Relationship Id="rId2" Type="http://schemas.openxmlformats.org/officeDocument/2006/relationships/hyperlink" Target="http://www.retch.ru/wide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.wikipedia.org/wik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wisshouse.ru/pic/small/1270730186_h0btrl09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album.foto.ru:8080/photos/pr0/141148/199505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ras.ru/FStorage/download.aspx?id=26826b90-1da2-44ea-b3fe-59355eb5c24a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dminesolutions.com/clientuploads/People/ManWomanShakingHand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640960" cy="250629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dirty="0">
                <a:solidFill>
                  <a:schemeClr val="bg1"/>
                </a:solidFill>
              </a:rPr>
              <a:t/>
            </a:r>
            <a:br>
              <a:rPr lang="ru-RU" sz="4400" dirty="0">
                <a:solidFill>
                  <a:schemeClr val="bg1"/>
                </a:solidFill>
              </a:rPr>
            </a:br>
            <a:r>
              <a:rPr lang="en-US" sz="6000" b="1" i="1" u="sng" dirty="0" smtClean="0">
                <a:solidFill>
                  <a:srgbClr val="FF0000"/>
                </a:solidFill>
              </a:rPr>
              <a:t>“</a:t>
            </a:r>
            <a:r>
              <a:rPr lang="ru-RU" sz="6000" b="1" i="1" u="sng" dirty="0" smtClean="0">
                <a:solidFill>
                  <a:srgbClr val="FF0000"/>
                </a:solidFill>
              </a:rPr>
              <a:t>Сервис: понятие, виды, </a:t>
            </a:r>
            <a:r>
              <a:rPr lang="ru-RU" sz="6000" b="1" i="1" u="sng" dirty="0" smtClean="0">
                <a:solidFill>
                  <a:srgbClr val="FF0000"/>
                </a:solidFill>
              </a:rPr>
              <a:t>задачи </a:t>
            </a:r>
            <a:r>
              <a:rPr lang="en-US" sz="6000" b="1" i="1" u="sng" dirty="0" smtClean="0">
                <a:solidFill>
                  <a:srgbClr val="FF0000"/>
                </a:solidFill>
              </a:rPr>
              <a:t>”</a:t>
            </a:r>
            <a:r>
              <a:rPr lang="ru-RU" sz="6000" b="1" i="1" u="sng" dirty="0">
                <a:solidFill>
                  <a:srgbClr val="FF0000"/>
                </a:solidFill>
              </a:rPr>
              <a:t/>
            </a:r>
            <a:br>
              <a:rPr lang="ru-RU" sz="6000" b="1" i="1" u="sng" dirty="0">
                <a:solidFill>
                  <a:srgbClr val="FF0000"/>
                </a:solidFill>
              </a:rPr>
            </a:br>
            <a:r>
              <a:rPr lang="ru-RU" sz="4400" dirty="0">
                <a:solidFill>
                  <a:schemeClr val="bg1"/>
                </a:solidFill>
              </a:rPr>
              <a:t/>
            </a:r>
            <a:br>
              <a:rPr lang="ru-RU" sz="4400" dirty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Преподаватель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    </a:t>
            </a:r>
            <a:r>
              <a:rPr lang="ru-RU" sz="2000" b="1" dirty="0" err="1">
                <a:solidFill>
                  <a:schemeClr val="bg1"/>
                </a:solidFill>
              </a:rPr>
              <a:t>Калинникова</a:t>
            </a:r>
            <a:r>
              <a:rPr lang="ru-RU" sz="2000" b="1" dirty="0">
                <a:solidFill>
                  <a:schemeClr val="bg1"/>
                </a:solidFill>
              </a:rPr>
              <a:t> Ю.А.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Звездная система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924800" cy="1371600"/>
          </a:xfrm>
        </p:spPr>
        <p:txBody>
          <a:bodyPr/>
          <a:lstStyle/>
          <a:p>
            <a:pPr algn="ctr"/>
            <a:r>
              <a:rPr lang="ru-RU" dirty="0" smtClean="0"/>
              <a:t>Одна звезда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2" y="2000240"/>
            <a:ext cx="4286280" cy="27860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Дешёвая гостиница с минимумом услуг (ежедневная уборка номеров не всегда в них входит). Все номера одного типа. 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6" descr="http://www.grodnonews.by/uploads/184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3957633" cy="329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924800" cy="942972"/>
          </a:xfrm>
        </p:spPr>
        <p:txBody>
          <a:bodyPr/>
          <a:lstStyle/>
          <a:p>
            <a:pPr algn="ctr"/>
            <a:r>
              <a:rPr lang="ru-RU" dirty="0" smtClean="0"/>
              <a:t>Две звезды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48" y="1928802"/>
            <a:ext cx="4710090" cy="27146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	Малобюджетная гостиница, также с минимумом услуг, но с обязательной ежедневной уборкой номеров. Один-два типа номеров. </a:t>
            </a:r>
          </a:p>
          <a:p>
            <a:endParaRPr lang="ru-RU" dirty="0"/>
          </a:p>
        </p:txBody>
      </p:sp>
      <p:pic>
        <p:nvPicPr>
          <p:cNvPr id="5" name="Picture 2" descr="http://www.rus-trip.ru/images/stories/moscow/gost/vostok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392906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924800" cy="871534"/>
          </a:xfrm>
        </p:spPr>
        <p:txBody>
          <a:bodyPr/>
          <a:lstStyle/>
          <a:p>
            <a:pPr algn="ctr"/>
            <a:r>
              <a:rPr lang="ru-RU" dirty="0" smtClean="0"/>
              <a:t>Три звезды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9058" y="2214554"/>
            <a:ext cx="5072098" cy="17145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Гостиница среднего класса со стандартным набором услуг: ежедневная уборка номеров, санузел, телевизор, мини-бар или холодильник в каждом номере.</a:t>
            </a:r>
          </a:p>
          <a:p>
            <a:endParaRPr lang="ru-RU" dirty="0"/>
          </a:p>
        </p:txBody>
      </p:sp>
      <p:pic>
        <p:nvPicPr>
          <p:cNvPr id="4" name="Picture 4" descr="Картинка 7 из 55558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371475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4800" cy="1014410"/>
          </a:xfrm>
        </p:spPr>
        <p:txBody>
          <a:bodyPr/>
          <a:lstStyle/>
          <a:p>
            <a:pPr algn="ctr"/>
            <a:r>
              <a:rPr lang="ru-RU" dirty="0" smtClean="0"/>
              <a:t>Четыре звезды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2143116"/>
            <a:ext cx="4067148" cy="30003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Гостиница высокого класса, предоставляющие все вышеуказанные услуги, а также специальные вроде спа, массажей, наличие нескольких баров и ресторанов, конференц-залов. </a:t>
            </a:r>
          </a:p>
          <a:p>
            <a:endParaRPr lang="ru-RU" dirty="0"/>
          </a:p>
        </p:txBody>
      </p:sp>
      <p:pic>
        <p:nvPicPr>
          <p:cNvPr id="4" name="Picture 2" descr="Картинка 61 из 283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4429125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924800" cy="733420"/>
          </a:xfrm>
        </p:spPr>
        <p:txBody>
          <a:bodyPr/>
          <a:lstStyle/>
          <a:p>
            <a:pPr algn="ctr"/>
            <a:r>
              <a:rPr lang="ru-RU" dirty="0" smtClean="0"/>
              <a:t>Пять звезд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2" y="1571612"/>
            <a:ext cx="4424338" cy="28575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Гостиница класса люкс. Отличаются обширным набором услуг, особенно эксклюзивных . Цены на проживание в номерах в таких гостиницах достаточно высокие, равно как и на дополнительный услуги.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130471" cy="27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924800" cy="728658"/>
          </a:xfrm>
        </p:spPr>
        <p:txBody>
          <a:bodyPr/>
          <a:lstStyle/>
          <a:p>
            <a:pPr algn="ctr"/>
            <a:r>
              <a:rPr lang="ru-RU" dirty="0" smtClean="0"/>
              <a:t>Полупансион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2" y="1357298"/>
            <a:ext cx="4324352" cy="37290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Это небольшой частный дом, хозяева которого сдают несколько спален, а также обеспечивают завтраком. В большинстве случаев такие дома являются маленькими особняками с индивидуальной планировкой.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714743" cy="278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924800" cy="871534"/>
          </a:xfrm>
        </p:spPr>
        <p:txBody>
          <a:bodyPr/>
          <a:lstStyle/>
          <a:p>
            <a:pPr algn="ctr"/>
            <a:r>
              <a:rPr lang="ru-RU" dirty="0" smtClean="0"/>
              <a:t>Мотель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9058" y="1571612"/>
            <a:ext cx="4781528" cy="314327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Представляет собой небольшую гостиницу, вход в номера которой осуществляется с улицы. Как правило, мотели имеют всего один или два этажа, количество дополнительных услуг и типов номеров минимально, что соответствует низкой стоимости проживания.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370183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4800" cy="800096"/>
          </a:xfrm>
        </p:spPr>
        <p:txBody>
          <a:bodyPr/>
          <a:lstStyle/>
          <a:p>
            <a:pPr algn="ctr"/>
            <a:r>
              <a:rPr lang="ru-RU" dirty="0" smtClean="0"/>
              <a:t>Хостел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7620" y="1214422"/>
            <a:ext cx="4781528" cy="27146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Это молодёжная гостиница, предоставляющая путешественникам на короткий срок жильё, — как правило, спальное место в общем номере без дополнительных удобств.</a:t>
            </a:r>
          </a:p>
          <a:p>
            <a:endParaRPr lang="ru-RU" dirty="0"/>
          </a:p>
        </p:txBody>
      </p:sp>
      <p:pic>
        <p:nvPicPr>
          <p:cNvPr id="4" name="Picture 2" descr="Картинка 81 из 524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34320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305800" cy="1981200"/>
          </a:xfrm>
        </p:spPr>
        <p:txBody>
          <a:bodyPr/>
          <a:lstStyle/>
          <a:p>
            <a:r>
              <a:rPr lang="ru-RU" dirty="0" smtClean="0"/>
              <a:t>Список используемой литературы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943774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http://www.retch.ru/wide.html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3"/>
              </a:rPr>
              <a:t>http://www.hotel-beta.com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4"/>
              </a:rPr>
              <a:t>http://.</a:t>
            </a:r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  <a:hlinkClick r:id="rId4"/>
              </a:rPr>
              <a:t>wikipedia.org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4"/>
              </a:rPr>
              <a:t>/wiki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4800" cy="13716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Что такое сфера услуг?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000240"/>
            <a:ext cx="7924800" cy="20717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Сфера услуг - один из секторов экономики, и ее состояние всегда зависит от развития остальных секторов. Изменения в сервисной деятельности всегда были составной частью развития мировой экономики.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429000"/>
            <a:ext cx="5715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071678"/>
            <a:ext cx="3971924" cy="407196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Гостиницы возникли первоначально как постоялые дворы в пунктах на пути следования важнейших транспортных маршрутов, в крупных городах. Увеличение числа путешественников в Новое время (развитие торговых отношений, колонизация) способствовало расширению гостиничной индустрии. Современный тип крупных гостиниц сложился в XIX веке.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375761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571480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85000"/>
                  </a:schemeClr>
                </a:solidFill>
              </a:rPr>
              <a:t>Когда появилась первая гостиница?</a:t>
            </a:r>
            <a:endParaRPr lang="ru-RU" sz="48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05800" cy="278608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 развитием капитализма, когда торговые поездки и путешествия значительно увеличили клиентуру гостиниц, окончательно сложился современный тип городских гостиниц с комнатами-номерами (разных типов), сгруппированными вдоль коридоров, с общими холлами, рестораном и подсобными помещениями. </a:t>
            </a:r>
          </a:p>
        </p:txBody>
      </p:sp>
      <p:pic>
        <p:nvPicPr>
          <p:cNvPr id="1026" name="Picture 2" descr="Картинка 0 из 108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3857652" cy="2815435"/>
          </a:xfrm>
          <a:prstGeom prst="rect">
            <a:avLst/>
          </a:prstGeom>
          <a:noFill/>
        </p:spPr>
      </p:pic>
      <p:pic>
        <p:nvPicPr>
          <p:cNvPr id="1028" name="Picture 4" descr="Картинка 13 из 249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643314"/>
            <a:ext cx="3663162" cy="2807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43504" y="500042"/>
            <a:ext cx="3614734" cy="542928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Первые гостиницы появились в странах древнего мира. Гостиницы издавна располагались в крупных  торговых пунктах (например, гостиные дворы, в России), в местах религиозных паломничеств, близ магистральных дорог (например, караван-сарай на Востоке).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11234957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4214842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14290"/>
            <a:ext cx="6215106" cy="628654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Выдающейся американский экономист Джон Гэлбрейт  так описывает  особенности сервиса в доиндустриальном обществе: «В доиндустриальную  эру  очень  большая  часть несельскохозяйственной  экономической  деятельности сводилась  к  личному  обслуживанию  одного  человека другим. Сюда  относилось  приготовление  пищи, присмотр  за гардеробом, помощь  в личном  туалете  и  гигиене, услуги  в области  образования  и  многочисленные  другие  услуги одного  лица  непосредственно  другому. Человек, оказывающий  услуги  находился  в  зависимом  отношении к потребителю  услуги».Так же  Гэлбрейт  ставил основные задачи  системы  сервисной  деятельности.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Картинка 1 из 4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25431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52400"/>
            <a:ext cx="6929486" cy="67056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Основные задачи системы сервисной  деятельности.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1.Консультирование потенциальных покупателей перед приобретением ими изделий данного предприятия.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2. Подготовка персонала покупателя к наиболее эффективной и безопасной эксплуатации приобретаемой техники.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3. Передача необходимой технической документации.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4. Доставка изделия на место эксплуатации таким образом, чтобы свести к минимуму вероятность повреждения его в пути.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5. Приведение изделия в рабочее состояние на месте эксплуатации и демонстрация ее покупателю в действии.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6.Оперативная поставка запасных частей, тесный контакт с изготовителями запасных частей.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7. Сбор и систематизация информации о том, как эксплуатируется техника потребителями и какие при этом высказываются замечания, жалобы, предложения.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8. Участие в совершенствовании и модернизации потребляемых изделий по результатам анализа.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9. Сбор и систематизация информации о том, как ведут сервисную работу конкуренты, какие новшества сервиса они предлагают клиентам.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10. Формирование постоянной клиентуры рынка по принципу: «Вы покупаете наш товар- мы делаем все остальное».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7410" name="Picture 2" descr="Картинка 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714620"/>
            <a:ext cx="2071670" cy="289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500858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 smtClean="0"/>
              <a:t>Виды сервиса.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 </a:t>
            </a:r>
            <a:br>
              <a:rPr lang="ru-RU" sz="1800" dirty="0" smtClean="0"/>
            </a:br>
            <a:r>
              <a:rPr lang="ru-RU" sz="2000" dirty="0" smtClean="0">
                <a:solidFill>
                  <a:schemeClr val="bg1"/>
                </a:solidFill>
              </a:rPr>
              <a:t>1. </a:t>
            </a:r>
            <a:r>
              <a:rPr lang="ru-RU" sz="2000" u="sng" dirty="0" smtClean="0">
                <a:solidFill>
                  <a:schemeClr val="bg1"/>
                </a:solidFill>
              </a:rPr>
              <a:t>По времени его осуществления: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Предпродажный сервис</a:t>
            </a:r>
            <a:r>
              <a:rPr lang="ru-RU" sz="2000" dirty="0" smtClean="0">
                <a:solidFill>
                  <a:schemeClr val="bg1"/>
                </a:solidFill>
              </a:rPr>
              <a:t>  связан с подготовкой изделия для представления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2. </a:t>
            </a:r>
            <a:r>
              <a:rPr lang="ru-RU" sz="2000" u="sng" dirty="0" smtClean="0">
                <a:solidFill>
                  <a:schemeClr val="bg1"/>
                </a:solidFill>
              </a:rPr>
              <a:t>По содержанию работ: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Жесткий </a:t>
            </a:r>
            <a:r>
              <a:rPr lang="ru-RU" sz="2000" dirty="0" smtClean="0">
                <a:solidFill>
                  <a:schemeClr val="bg1"/>
                </a:solidFill>
              </a:rPr>
              <a:t>сервис, который включает в себя все услуги связанные с поддержанием работоспособности, безотказности и заданных параметров работы товара;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Мягкий</a:t>
            </a:r>
            <a:r>
              <a:rPr lang="ru-RU" sz="2000" dirty="0" smtClean="0">
                <a:solidFill>
                  <a:schemeClr val="bg1"/>
                </a:solidFill>
              </a:rPr>
              <a:t> сервис, включающий весь комплект интеллектуальных услуг, связанных с индивидуализацией, т.е. с более эффективной эксплуатацией товара в конкурентных условиях работы у данного потребителя.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3. </a:t>
            </a:r>
            <a:r>
              <a:rPr lang="ru-RU" sz="2000" u="sng" dirty="0" smtClean="0">
                <a:solidFill>
                  <a:schemeClr val="bg1"/>
                </a:solidFill>
              </a:rPr>
              <a:t>По направленности услуг: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Прямой</a:t>
            </a:r>
            <a:r>
              <a:rPr lang="ru-RU" sz="2000" dirty="0" smtClean="0">
                <a:solidFill>
                  <a:schemeClr val="bg1"/>
                </a:solidFill>
              </a:rPr>
              <a:t> сервис объединяет услуги, целевое значение которых предопределено непосредственно предметом торговой сделки и направлено на материальный продукт и пользователя;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Косвенный </a:t>
            </a:r>
            <a:r>
              <a:rPr lang="ru-RU" sz="2000" dirty="0" smtClean="0">
                <a:solidFill>
                  <a:schemeClr val="bg1"/>
                </a:solidFill>
              </a:rPr>
              <a:t>сервис обычно направлен не на объект торговой сделки, а ан создание благоприятных условий, обеспечивающих долгосрочное взаимовыгодное сотрудничество.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4. </a:t>
            </a:r>
            <a:r>
              <a:rPr lang="ru-RU" sz="2000" u="sng" dirty="0" smtClean="0">
                <a:solidFill>
                  <a:schemeClr val="bg1"/>
                </a:solidFill>
              </a:rPr>
              <a:t>По степени адаптации к потребителям: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Стандартизированный </a:t>
            </a:r>
            <a:r>
              <a:rPr lang="ru-RU" sz="2000" dirty="0" smtClean="0">
                <a:solidFill>
                  <a:schemeClr val="bg1"/>
                </a:solidFill>
              </a:rPr>
              <a:t>сервис включает в себя пакет услуг, потребность в которых наиболее часто испытывают клиенты;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Индивидуальный</a:t>
            </a:r>
            <a:r>
              <a:rPr lang="ru-RU" sz="2000" dirty="0" smtClean="0">
                <a:solidFill>
                  <a:schemeClr val="bg1"/>
                </a:solidFill>
              </a:rPr>
              <a:t> сервис всегда оригинален. Услуги, входящие в пакет индивидуального обслуживания, опираются на специфику потребностей клиентов.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Виды номеров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220</TotalTime>
  <Words>459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Ион</vt:lpstr>
      <vt:lpstr> “Сервис: понятие, виды, задачи ”   Преподаватель:     Калинникова Ю.А.    </vt:lpstr>
      <vt:lpstr>Что такое сфера услуг?</vt:lpstr>
      <vt:lpstr>Гостиницы возникли первоначально как постоялые дворы в пунктах на пути следования важнейших транспортных маршрутов, в крупных городах. Увеличение числа путешественников в Новое время (развитие торговых отношений, колонизация) способствовало расширению гостиничной индустрии. Современный тип крупных гостиниц сложился в XIX веке.</vt:lpstr>
      <vt:lpstr>Презентация PowerPoint</vt:lpstr>
      <vt:lpstr>Первые гостиницы появились в странах древнего мира. Гостиницы издавна располагались в крупных  торговых пунктах (например, гостиные дворы, в России), в местах религиозных паломничеств, близ магистральных дорог (например, караван-сарай на Востоке). </vt:lpstr>
      <vt:lpstr>Выдающейся американский экономист Джон Гэлбрейт  так описывает  особенности сервиса в доиндустриальном обществе: «В доиндустриальную  эру  очень  большая  часть несельскохозяйственной  экономической  деятельности сводилась  к  личному  обслуживанию  одного  человека другим. Сюда  относилось  приготовление  пищи, присмотр  за гардеробом, помощь  в личном  туалете  и  гигиене, услуги  в области  образования  и  многочисленные  другие  услуги одного  лица  непосредственно  другому. Человек, оказывающий  услуги  находился  в  зависимом  отношении к потребителю  услуги».Так же  Гэлбрейт  ставил основные задачи  системы  сервисной  деятельности.</vt:lpstr>
      <vt:lpstr>Основные задачи системы сервисной  деятельности.   1.Консультирование потенциальных покупателей перед приобретением ими изделий данного предприятия. 2. Подготовка персонала покупателя к наиболее эффективной и безопасной эксплуатации приобретаемой техники. 3. Передача необходимой технической документации. 4. Доставка изделия на место эксплуатации таким образом, чтобы свести к минимуму вероятность повреждения его в пути. 5. Приведение изделия в рабочее состояние на месте эксплуатации и демонстрация ее покупателю в действии. 6.Оперативная поставка запасных частей, тесный контакт с изготовителями запасных частей. 7. Сбор и систематизация информации о том, как эксплуатируется техника потребителями и какие при этом высказываются замечания, жалобы, предложения. 8. Участие в совершенствовании и модернизации потребляемых изделий по результатам анализа. 9. Сбор и систематизация информации о том, как ведут сервисную работу конкуренты, какие новшества сервиса они предлагают клиентам. 10. Формирование постоянной клиентуры рынка по принципу: «Вы покупаете наш товар- мы делаем все остальное». </vt:lpstr>
      <vt:lpstr>Виды сервиса.    1. По времени его осуществления: Предпродажный сервис  связан с подготовкой изделия для представления  2. По содержанию работ: Жесткий сервис, который включает в себя все услуги связанные с поддержанием работоспособности, безотказности и заданных параметров работы товара; Мягкий сервис, включающий весь комплект интеллектуальных услуг, связанных с индивидуализацией, т.е. с более эффективной эксплуатацией товара в конкурентных условиях работы у данного потребителя. 3. По направленности услуг: Прямой сервис объединяет услуги, целевое значение которых предопределено непосредственно предметом торговой сделки и направлено на материальный продукт и пользователя; Косвенный сервис обычно направлен не на объект торговой сделки, а ан создание благоприятных условий, обеспечивающих долгосрочное взаимовыгодное сотрудничество. 4. По степени адаптации к потребителям: Стандартизированный сервис включает в себя пакет услуг, потребность в которых наиболее часто испытывают клиенты; Индивидуальный сервис всегда оригинален. Услуги, входящие в пакет индивидуального обслуживания, опираются на специфику потребностей клиентов. </vt:lpstr>
      <vt:lpstr>Виды номеров</vt:lpstr>
      <vt:lpstr>Звездная система</vt:lpstr>
      <vt:lpstr>Одна звезда</vt:lpstr>
      <vt:lpstr>Две звезды</vt:lpstr>
      <vt:lpstr>Три звезды</vt:lpstr>
      <vt:lpstr>Четыре звезды</vt:lpstr>
      <vt:lpstr>Пять звезд</vt:lpstr>
      <vt:lpstr>Полупансион</vt:lpstr>
      <vt:lpstr>Мотель </vt:lpstr>
      <vt:lpstr>Хостел</vt:lpstr>
      <vt:lpstr>Список используемой литературы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Гостиничный сервис Государственное образовательное учреждения  Среднего профессионального образования Технологический колледж № 28 Доклад по гостиничной индустрии на тему: “Исторические этапы сервисной деятельности”                                                                                                          Студента 22 группы                                                                                                                Специальности                                                                                                   “Гостиничный сервис”                                                                                                                      Куликов В.А.                                                                                                               Преподаватель:                                                                                                           Калинникова Ю.А.     Москва 2010</dc:title>
  <dc:creator>Lara</dc:creator>
  <cp:lastModifiedBy>shurik2705808@yandex.ru</cp:lastModifiedBy>
  <cp:revision>26</cp:revision>
  <dcterms:created xsi:type="dcterms:W3CDTF">2010-10-03T05:48:33Z</dcterms:created>
  <dcterms:modified xsi:type="dcterms:W3CDTF">2016-05-11T18:15:16Z</dcterms:modified>
</cp:coreProperties>
</file>