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44"/>
  </p:notes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2" r:id="rId9"/>
    <p:sldId id="263" r:id="rId10"/>
    <p:sldId id="281" r:id="rId11"/>
    <p:sldId id="282" r:id="rId12"/>
    <p:sldId id="266" r:id="rId13"/>
    <p:sldId id="267" r:id="rId14"/>
    <p:sldId id="276" r:id="rId15"/>
    <p:sldId id="289" r:id="rId16"/>
    <p:sldId id="291" r:id="rId17"/>
    <p:sldId id="292" r:id="rId18"/>
    <p:sldId id="293" r:id="rId19"/>
    <p:sldId id="312" r:id="rId20"/>
    <p:sldId id="308" r:id="rId21"/>
    <p:sldId id="311" r:id="rId22"/>
    <p:sldId id="277" r:id="rId23"/>
    <p:sldId id="270" r:id="rId24"/>
    <p:sldId id="297" r:id="rId25"/>
    <p:sldId id="298" r:id="rId26"/>
    <p:sldId id="300" r:id="rId27"/>
    <p:sldId id="306" r:id="rId28"/>
    <p:sldId id="301" r:id="rId29"/>
    <p:sldId id="302" r:id="rId30"/>
    <p:sldId id="271" r:id="rId31"/>
    <p:sldId id="278" r:id="rId32"/>
    <p:sldId id="296" r:id="rId33"/>
    <p:sldId id="272" r:id="rId34"/>
    <p:sldId id="279" r:id="rId35"/>
    <p:sldId id="273" r:id="rId36"/>
    <p:sldId id="280" r:id="rId37"/>
    <p:sldId id="274" r:id="rId38"/>
    <p:sldId id="275" r:id="rId39"/>
    <p:sldId id="283" r:id="rId40"/>
    <p:sldId id="303" r:id="rId41"/>
    <p:sldId id="304" r:id="rId42"/>
    <p:sldId id="30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ДНС" initials="Д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оценка 3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2011-2012 уч.г.</c:v>
                </c:pt>
                <c:pt idx="1">
                  <c:v>2012-2013 уч.г.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оценка 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2011-2012 уч.г.</c:v>
                </c:pt>
                <c:pt idx="1">
                  <c:v>2012-2013 уч.г.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42</c:v>
                </c:pt>
                <c:pt idx="1">
                  <c:v>42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оценка 5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2011-2012 уч.г.</c:v>
                </c:pt>
                <c:pt idx="1">
                  <c:v>2012-2013 уч.г.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25</c:v>
                </c:pt>
                <c:pt idx="1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879488"/>
        <c:axId val="152881024"/>
      </c:barChart>
      <c:catAx>
        <c:axId val="152879488"/>
        <c:scaling>
          <c:orientation val="minMax"/>
        </c:scaling>
        <c:delete val="0"/>
        <c:axPos val="b"/>
        <c:majorTickMark val="out"/>
        <c:minorTickMark val="none"/>
        <c:tickLblPos val="nextTo"/>
        <c:crossAx val="152881024"/>
        <c:crosses val="autoZero"/>
        <c:auto val="1"/>
        <c:lblAlgn val="ctr"/>
        <c:lblOffset val="100"/>
        <c:noMultiLvlLbl val="0"/>
      </c:catAx>
      <c:valAx>
        <c:axId val="15288102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879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оценка 3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2012-2013 уч.г.</c:v>
                </c:pt>
                <c:pt idx="1">
                  <c:v>2013-2014 уч.г.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оценка 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strRef>
              <c:f>Sheet1!$A$2:$A$3</c:f>
              <c:strCache>
                <c:ptCount val="2"/>
                <c:pt idx="0">
                  <c:v>2012-2013 уч.г.</c:v>
                </c:pt>
                <c:pt idx="1">
                  <c:v>2013-2014 уч.г.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10</c:v>
                </c:pt>
                <c:pt idx="1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оценка 5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2012-2013 уч.г.</c:v>
                </c:pt>
                <c:pt idx="1">
                  <c:v>2013-2014 уч.г.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50</c:v>
                </c:pt>
                <c:pt idx="1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85792"/>
        <c:axId val="159625216"/>
      </c:barChart>
      <c:catAx>
        <c:axId val="159585792"/>
        <c:scaling>
          <c:orientation val="minMax"/>
        </c:scaling>
        <c:delete val="0"/>
        <c:axPos val="b"/>
        <c:majorTickMark val="out"/>
        <c:minorTickMark val="none"/>
        <c:tickLblPos val="nextTo"/>
        <c:crossAx val="159625216"/>
        <c:crosses val="autoZero"/>
        <c:auto val="1"/>
        <c:lblAlgn val="ctr"/>
        <c:lblOffset val="100"/>
        <c:noMultiLvlLbl val="0"/>
      </c:catAx>
      <c:valAx>
        <c:axId val="15962521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585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Уровень знаний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Качество знаний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2010-2011 уч.г.</c:v>
                </c:pt>
                <c:pt idx="1">
                  <c:v>2011-2012 уч.г.</c:v>
                </c:pt>
                <c:pt idx="2">
                  <c:v>2012-2013 уч.г.</c:v>
                </c:pt>
                <c:pt idx="3">
                  <c:v>2013-2014 уч.г.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78</c:v>
                </c:pt>
                <c:pt idx="1">
                  <c:v>82</c:v>
                </c:pt>
                <c:pt idx="2">
                  <c:v>90</c:v>
                </c:pt>
                <c:pt idx="3">
                  <c:v>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451520"/>
        <c:axId val="191453440"/>
      </c:barChart>
      <c:catAx>
        <c:axId val="191451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91453440"/>
        <c:crosses val="autoZero"/>
        <c:auto val="1"/>
        <c:lblAlgn val="ctr"/>
        <c:lblOffset val="100"/>
        <c:noMultiLvlLbl val="0"/>
      </c:catAx>
      <c:valAx>
        <c:axId val="191453440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451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D8A1A-1ACC-4E5E-8CBA-5AB4ACFD75B7}" type="datetimeFigureOut">
              <a:rPr lang="ru-RU" smtClean="0"/>
              <a:t>12.11.2016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DAA21-70CB-4C65-9CBE-E78504B029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A21-70CB-4C65-9CBE-E78504B0291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63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DAA21-70CB-4C65-9CBE-E78504B02912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42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3B507A-BA4C-4C49-9EE8-7FB1C0B6505C}" type="datetime1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91E88-3DE2-46B0-9C84-54C0AA8825B0}" type="datetime1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3950C-D798-4A8E-A00F-D0FBD8BE0079}" type="datetime1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53FC-8F58-4CE2-B4E5-8847C72DD55D}" type="datetime1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A0112-4EBD-423B-B26B-33D6517709B8}" type="datetime1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6F83F-F3A5-4993-BC95-1F4445E9B126}" type="datetime1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C120B-58F8-4221-BE82-5E8B2C0E2A32}" type="datetime1">
              <a:rPr lang="en-US" smtClean="0"/>
              <a:t>11/12/2016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1BB6A-E7F1-410B-8B0C-3F4953B972C1}" type="datetime1">
              <a:rPr lang="en-US" smtClean="0"/>
              <a:t>11/12/2016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9F7F-F105-4802-89E1-C9869481508D}" type="datetime1">
              <a:rPr lang="en-US" smtClean="0"/>
              <a:t>11/12/2016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D81D-EDDE-47E2-B71C-5FE82DAC6935}" type="datetime1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0C1FA-EF00-45FC-B729-2B95D11EF783}" type="datetime1">
              <a:rPr lang="en-US" smtClean="0"/>
              <a:t>11/12/2016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499BAED-C523-4B15-A9BB-689D9F58A474}" type="datetime1">
              <a:rPr lang="en-US" smtClean="0"/>
              <a:t>11/12/2016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© А.А. Егурнова,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slide" Target="slide14.xml"/><Relationship Id="rId7" Type="http://schemas.openxmlformats.org/officeDocument/2006/relationships/slide" Target="slide35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30.xml"/><Relationship Id="rId4" Type="http://schemas.openxmlformats.org/officeDocument/2006/relationships/slide" Target="slide22.xml"/><Relationship Id="rId9" Type="http://schemas.openxmlformats.org/officeDocument/2006/relationships/slide" Target="slide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ashenkane@mail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310718" cy="1600200"/>
          </a:xfrm>
        </p:spPr>
        <p:txBody>
          <a:bodyPr/>
          <a:lstStyle/>
          <a:p>
            <a:r>
              <a:rPr lang="ru-RU" sz="2400" dirty="0" smtClean="0"/>
              <a:t>Федеральное государственное бюджетное образовательное учреждение высшего образования «Комсомольский-на-Амуре государственный технический университет»</a:t>
            </a:r>
            <a:endParaRPr lang="ru-RU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467600" cy="2556738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ПОРТФОЛИО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г</a:t>
            </a:r>
            <a:r>
              <a:rPr lang="ru-RU" dirty="0" smtClean="0"/>
              <a:t>. Комсомольск-на-Амуре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7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Диплом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кандидата наук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1" t="44030" r="19757" b="26679"/>
          <a:stretch/>
        </p:blipFill>
        <p:spPr bwMode="auto">
          <a:xfrm>
            <a:off x="685800" y="2819400"/>
            <a:ext cx="793742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88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Аттестат доцента по кафедре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43657" r="20281" b="25373"/>
          <a:stretch/>
        </p:blipFill>
        <p:spPr bwMode="auto">
          <a:xfrm>
            <a:off x="945614" y="2667000"/>
            <a:ext cx="710588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2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Повышение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квалификации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за рубежом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0" t="39925" r="19022" b="16791"/>
          <a:stretch/>
        </p:blipFill>
        <p:spPr bwMode="auto">
          <a:xfrm>
            <a:off x="228600" y="2285999"/>
            <a:ext cx="8610600" cy="44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85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Повышение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квалификации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в России</a:t>
            </a:r>
            <a:endParaRPr lang="ru-RU" sz="3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1" t="40485" r="19023" b="16045"/>
          <a:stretch/>
        </p:blipFill>
        <p:spPr bwMode="auto">
          <a:xfrm>
            <a:off x="152400" y="2167719"/>
            <a:ext cx="8839200" cy="458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1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Педагогическая деятельность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5800" y="2240280"/>
            <a:ext cx="7763255" cy="124206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ru-RU" i="1" dirty="0" smtClean="0"/>
              <a:t>Корни образования горьки, но плоды сладки.</a:t>
            </a:r>
          </a:p>
          <a:p>
            <a:pPr marL="0" indent="0" algn="just">
              <a:spcBef>
                <a:spcPts val="1200"/>
              </a:spcBef>
              <a:buFont typeface="Wingdings" pitchFamily="2" charset="2"/>
              <a:buNone/>
            </a:pPr>
            <a:r>
              <a:rPr lang="ru-RU" dirty="0" smtClean="0"/>
              <a:t>						~ Аристотель</a:t>
            </a:r>
            <a:endParaRPr lang="ru-RU" dirty="0"/>
          </a:p>
        </p:txBody>
      </p:sp>
      <p:pic>
        <p:nvPicPr>
          <p:cNvPr id="6148" name="Picture 4" descr="Пишу на заказ для студентов дипломы по ВЭД, таможенное дело - Образование в Томске на Sla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563" b="86258" l="828" r="990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52" y="2214349"/>
            <a:ext cx="4262648" cy="42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5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Преподаваемые дисциплины и курсы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2240280"/>
            <a:ext cx="7763255" cy="4008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Теоретическая фонетика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фонетика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английского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языка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Практическая грамматика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английского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устной и письменной речи на английском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Письменная интернет-коммуникация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культуре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устного и письменного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речевого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Английский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язык научного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межкультурной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коммуникации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др. дисциплины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50" y="533400"/>
            <a:ext cx="8063753" cy="10542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Формирование культуры письменной речи по собственной модели*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4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66499"/>
            <a:ext cx="7391400" cy="462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6548612"/>
            <a:ext cx="571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*Разработана во время проведения собственного диссертационного исследования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412487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Динамика качества письменных работ студентов 3 и 4 курсов*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762000" y="5562600"/>
            <a:ext cx="7763255" cy="10363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400" dirty="0"/>
              <a:t>1 – ошибка в структуре эссе; 2 – неправильное отражение смысла проблемы; 3 – некорректное пунктуационное оформление; 4 – ошибка в употреблении смысловых оттенков слов и выражений; 5 – отсутствие тезисов; 6 – отсутствие слов-связок; 7 – отсутствие доказательной базы; 8 – орфографические ошибки; 9 – грамматические ошибки; 10 – несоблюдение норм объема эссе</a:t>
            </a:r>
            <a:r>
              <a:rPr lang="ru-RU" sz="1400" i="1" dirty="0" smtClean="0"/>
              <a:t>.</a:t>
            </a:r>
          </a:p>
          <a:p>
            <a:pPr marL="0" indent="0" algn="r">
              <a:buNone/>
            </a:pPr>
            <a:r>
              <a:rPr lang="ru-RU" sz="1400" i="1" dirty="0" smtClean="0"/>
              <a:t>*Примерная ежегодная статистика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10" y="2177954"/>
            <a:ext cx="8436015" cy="3239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7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87553" cy="10542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Повышение мотивации к обучению посредством приобщения к исследовательской деятельности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98223"/>
              </p:ext>
            </p:extLst>
          </p:nvPr>
        </p:nvGraphicFramePr>
        <p:xfrm>
          <a:off x="762000" y="2209800"/>
          <a:ext cx="7696200" cy="4114800"/>
        </p:xfrm>
        <a:graphic>
          <a:graphicData uri="http://schemas.openxmlformats.org/drawingml/2006/table">
            <a:tbl>
              <a:tblPr lastCol="1" bandRow="1">
                <a:tableStyleId>{21E4AEA4-8DFA-4A89-87EB-49C32662AFE0}</a:tableStyleId>
              </a:tblPr>
              <a:tblGrid>
                <a:gridCol w="2286000"/>
                <a:gridCol w="5410200"/>
              </a:tblGrid>
              <a:tr h="495300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Письменная речь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Интерактивная технология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Smart Board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 в обучении лингвистов научной письменной речи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Е.С. Фролова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//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Международный журнал экспериментального образования: научно-теоретический журнал. – 2011, №8.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Межкультурная коммуникация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Коммуникативная толерантность при межкультурном взаимодействии русских и китайских студентов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Е.А. Букетова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//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Научно-методический электронный журнал «Концепт». – 2013, №8.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Практикум по культуре общения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Вегетативный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признак в английских и русских пословицах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/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Н.В. Корендясова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//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</a:rPr>
                        <a:t>Научно-практический журнал «Гуманитарные научные исследования». – 2014, №7.</a:t>
                      </a:r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354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6680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Успеваемость по дисциплине «Практическая фонетика английского языка»*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26805570"/>
              </p:ext>
            </p:extLst>
          </p:nvPr>
        </p:nvGraphicFramePr>
        <p:xfrm>
          <a:off x="838200" y="21336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7782" y="6546062"/>
            <a:ext cx="499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*На примере одной группы (дисциплина изучается на младших курсах)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40544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Егурнова Александра Александровна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19600" y="2286000"/>
            <a:ext cx="3962400" cy="38770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реподаватель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английского языка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андидат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педагогических наук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оцент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ФГБОУ ВО «КнАГТУ»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г. Комсомольска-на-Амуре Хабаровского края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НС\Desktop\Ярлыки\Видео_Семья\Фото\DSC_025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2" r="17176"/>
          <a:stretch/>
        </p:blipFill>
        <p:spPr bwMode="auto">
          <a:xfrm>
            <a:off x="733424" y="2286000"/>
            <a:ext cx="3248025" cy="3886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74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56263" cy="10542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Успеваемость по дисциплине «Практикум по культуре речевого общения на английском языке»*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55842906"/>
              </p:ext>
            </p:extLst>
          </p:nvPr>
        </p:nvGraphicFramePr>
        <p:xfrm>
          <a:off x="838200" y="21336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47782" y="6546062"/>
            <a:ext cx="4996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/>
              <a:t>*На примере одной группы (дисциплина изучается на старших курсах)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73748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987553" cy="1054250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Мониторинг итоговой государственной аттестации по современному английскому языку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76318334"/>
              </p:ext>
            </p:extLst>
          </p:nvPr>
        </p:nvGraphicFramePr>
        <p:xfrm>
          <a:off x="838200" y="2133600"/>
          <a:ext cx="7696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044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Научная работа студентов. Среди студентов кафедры обладатели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7" y="3032170"/>
            <a:ext cx="6196083" cy="3823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Научно-методическая деятельность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1981200"/>
            <a:ext cx="7763255" cy="18745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ru-RU" i="1" dirty="0" smtClean="0"/>
              <a:t>Научная деятельность ... </a:t>
            </a:r>
            <a:r>
              <a:rPr lang="ru-RU" i="1" dirty="0"/>
              <a:t>е</a:t>
            </a:r>
            <a:r>
              <a:rPr lang="ru-RU" i="1" dirty="0" smtClean="0"/>
              <a:t>динственное, что переживает тебя и что на сотни и тысячи лет врезается в историю человечества.</a:t>
            </a:r>
          </a:p>
          <a:p>
            <a:pPr marL="0" indent="0" algn="just">
              <a:spcBef>
                <a:spcPts val="1200"/>
              </a:spcBef>
              <a:buFont typeface="Wingdings" pitchFamily="2" charset="2"/>
              <a:buNone/>
            </a:pPr>
            <a:r>
              <a:rPr lang="ru-RU" dirty="0" smtClean="0"/>
              <a:t>						~ А.Ф. Иоффе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6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Научно-методическая деятельность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2240280"/>
            <a:ext cx="7763255" cy="4008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На сегодняшний день я являюсь автором </a:t>
            </a:r>
            <a:r>
              <a:rPr lang="ru-RU" dirty="0"/>
              <a:t>более 80 научных и учебно-методических работ, главным образом посвященных исследованию лингвистического, </a:t>
            </a:r>
            <a:r>
              <a:rPr lang="ru-RU" dirty="0" smtClean="0"/>
              <a:t>социо-лингвистического </a:t>
            </a:r>
            <a:r>
              <a:rPr lang="ru-RU" dirty="0"/>
              <a:t>и прагматического аспектов </a:t>
            </a:r>
            <a:r>
              <a:rPr lang="ru-RU" dirty="0" smtClean="0"/>
              <a:t>письмен-ной </a:t>
            </a:r>
            <a:r>
              <a:rPr lang="ru-RU" dirty="0"/>
              <a:t>коммуникации на английском языке</a:t>
            </a:r>
            <a:r>
              <a:rPr lang="ru-RU" dirty="0" smtClean="0"/>
              <a:t>. Ежегодно принимаю участие в конференциях различного уровня.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37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публикаций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входят в архив научной электронной библиотеки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eLIBRARY.RU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имеют  библиографические описания в национальной информационно-аналитичес-кой системе РИНЦ, из них 15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трудов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изданы в журналах из перечня ВАК.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250589"/>
              </p:ext>
            </p:extLst>
          </p:nvPr>
        </p:nvGraphicFramePr>
        <p:xfrm>
          <a:off x="762000" y="2362200"/>
          <a:ext cx="7747000" cy="4058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3100"/>
                <a:gridCol w="2832100"/>
                <a:gridCol w="2959100"/>
                <a:gridCol w="12827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Выходные данные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Соавторы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Обучение письменной речи на английском языке: уч. пособие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Комсомольск-на-Амуре: ГОУВПО «КнАГТУ», 2009. – 115 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Г.Т.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Шарлаимо-ва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Insight into English Syntax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уч.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пособие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Комсомольск-на-Амуре: ФГБОУ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ВПО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«КнАГТУ», 2015. – 98 с.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О.В. Чибисова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Теоретико-методологическое обоснование процесса подго-товки будущих преподавате-лей лингвистических дисцип-лин, ориентированного на формирование культуры пись-менного речевого общения: глава монографии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Профессия – педагог: монография / Е.А. Анисимова, Л.А. Анфимова, Т.П. Варламова и др. / Под общ. ред. В.В. Колмакова. – Тюмень: Ист Консалтинг, 2010. – 144 с. (90-112 с.)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Наиболее значимые труды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737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9144977"/>
              </p:ext>
            </p:extLst>
          </p:nvPr>
        </p:nvGraphicFramePr>
        <p:xfrm>
          <a:off x="685800" y="2133600"/>
          <a:ext cx="7747000" cy="4572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"/>
                <a:gridCol w="2501900"/>
                <a:gridCol w="3594100"/>
                <a:gridCol w="1041400"/>
              </a:tblGrid>
              <a:tr h="6187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Выходные данные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Со-авторы</a:t>
                      </a:r>
                      <a:endParaRPr lang="ru-RU" dirty="0"/>
                    </a:p>
                  </a:txBody>
                  <a:tcPr/>
                </a:tc>
              </a:tr>
              <a:tr h="10312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условия формирования культуры письма у лингвистов: статья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Высшее образование сегодня. – Москва, 2009, №12. – С. 81–83.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26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Model for teaching descriptive writing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статья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“Building Bridges with Languages and Cultures” 14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nate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7</a:t>
                      </a:r>
                      <a:r>
                        <a:rPr lang="en-US" sz="16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FEELTA International Conference on Language Teaching. –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Владивосток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Морской гос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университет им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адм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Невельского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2010. –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1. – 347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(288-294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c.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Г.Т.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Шарлаимова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669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Пять образцов личных писем для успешной подготовки к ГИА (ОГЭ) по английскому языку: статья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Научно-методический электронный журнал «Концепт». – 2016. – Т. 15. – С.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76-80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Наиболее значимые труды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379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Научно-методическая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 на кафедре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2240280"/>
            <a:ext cx="7763255" cy="29413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Каждый год выступаю с докладами на научно-методичес-ких семинарах кафедры лингвистики и межкультурной коммуникации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Провожу семинары по повышению квалификации преподавателей гуманитарного факультета и учителей английского языка школ города.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Отвечаю за научно-исследовательскую работу профессорско-преподавательского состава и студентов кафедры.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49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Научно-методическая деятельность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2240280"/>
            <a:ext cx="7763255" cy="1722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Регулярно отправляю свои работы для участия в научных и методических конкурсах, олимпиадах и экспозициях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Они по праву занимают призовые места и завоевывают признание комиссий и читательской аудитории.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429000" y="3815355"/>
            <a:ext cx="5395368" cy="289560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Так, в 2010 г.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учебное пособие 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апроби-ровано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КнАГТУ, имеет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положи-тельный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обучающий эффект) 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Обуче-ние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письменной речи на английском языке» удостоено диплома лауреата Всероссийской выставки «Золотой фонд отечественной науки» (г. Москва)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НС\Desktop\Ярлыки\Дипломы и награды\Image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54" y="3926480"/>
            <a:ext cx="1889125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66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Научно-методическая деятельность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24429" y="2013042"/>
            <a:ext cx="7909969" cy="175260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2012 г. это же учебное пособие стало лауреатом Всерос-сийского конкурса «Лучшая научная книга в гуманитарной сфере – 2012».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ДНС\Desktop\Ярлыки\Дипломы и награды\Концепт_дипло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89342"/>
            <a:ext cx="1706373" cy="241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24429" y="3109409"/>
            <a:ext cx="5471571" cy="3521128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2013-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 гг. научно-методические статьи отмечены дипломами лауреата Всероссийских конкурсов «Лучшая научная статья – 2013-2016».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Вдобавок,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статья «</a:t>
            </a:r>
            <a:r>
              <a:rPr lang="ru-RU" dirty="0"/>
              <a:t>Методические </a:t>
            </a:r>
            <a:r>
              <a:rPr lang="ru-RU" dirty="0" smtClean="0"/>
              <a:t>рекомендации </a:t>
            </a:r>
            <a:r>
              <a:rPr lang="ru-RU" dirty="0"/>
              <a:t>по написанию </a:t>
            </a:r>
            <a:r>
              <a:rPr lang="ru-RU" dirty="0" smtClean="0"/>
              <a:t>аргументативного </a:t>
            </a:r>
            <a:r>
              <a:rPr lang="ru-RU" dirty="0"/>
              <a:t>эссе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smtClean="0"/>
              <a:t>победила </a:t>
            </a:r>
            <a:r>
              <a:rPr lang="ru-RU" dirty="0"/>
              <a:t>в номинации «Общественное </a:t>
            </a:r>
            <a:r>
              <a:rPr lang="ru-RU" dirty="0" smtClean="0"/>
              <a:t>признание».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ДНС\Pictures\MP Navigator EX\2014_11_23\IMG_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29551"/>
            <a:ext cx="1767586" cy="250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89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Научно-методическая деятельность</a:t>
            </a: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2057400"/>
            <a:ext cx="7763255" cy="1722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В 2014 году статья «Письменная интернет-коммуникация в обучении лингвистов» отмечена дипломом второй сте-пени на открытом Всероссийском конкурсе на лучшую научно-популярную </a:t>
            </a:r>
            <a:r>
              <a:rPr lang="ru-RU" dirty="0"/>
              <a:t>статью по педагогике и психологии «Педагогическое пространство – 2014» (г. Тюмень)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057935" y="3824101"/>
            <a:ext cx="4334254" cy="2719397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Методические указания «Пись-менные сообщения научного стиля» награждены дипломом лауреата Международного кон-курса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Лучшая научная книга в гуманитарной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dirty="0" smtClean="0"/>
              <a:t>– 2014»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(г. Киров)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НС\Desktop\files_advanced\сертификаты\Диплом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64758"/>
            <a:ext cx="1752600" cy="247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НС\Desktop\files_advanced\сертификаты\концепт_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71" y="4052355"/>
            <a:ext cx="1769290" cy="250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66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Моё педагогическое кредо</a:t>
            </a:r>
            <a:endParaRPr lang="ru-RU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2240280"/>
            <a:ext cx="7763255" cy="2484120"/>
          </a:xfrm>
        </p:spPr>
        <p:txBody>
          <a:bodyPr/>
          <a:lstStyle/>
          <a:p>
            <a:pPr marL="0" indent="0" algn="just">
              <a:buNone/>
            </a:pPr>
            <a:r>
              <a:rPr lang="ru-RU" i="1" dirty="0" smtClean="0"/>
              <a:t>Задача обучения заключается не в том, чтобы сделать человека умнее, но в том, чтобы сделать его ум культурнее, облагородить его прививкой ему метода научного знания, научить его ставить научные вопросы и направить его на путь, ведущий к их решению.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ru-RU" dirty="0"/>
              <a:t>	</a:t>
            </a:r>
            <a:r>
              <a:rPr lang="ru-RU" dirty="0" smtClean="0"/>
              <a:t>					~ С.И. Гессен</a:t>
            </a:r>
            <a:endParaRPr lang="ru-RU" dirty="0"/>
          </a:p>
        </p:txBody>
      </p:sp>
      <p:pic>
        <p:nvPicPr>
          <p:cNvPr id="2050" name="Picture 2" descr="Mировоззрение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71600" y="4343400"/>
            <a:ext cx="2590800" cy="1943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Инвестиции в обучение персонала КЗОЦМ насчитали в размере 790,6 тыс. руб. - Fitings.com - обзоры событий Российской промышленнос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879" b="86364" l="4592" r="94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9" t="13958" r="12863" b="16923"/>
          <a:stretch/>
        </p:blipFill>
        <p:spPr bwMode="auto">
          <a:xfrm>
            <a:off x="3241776" y="5158000"/>
            <a:ext cx="588697" cy="380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79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Организационная деятельность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5800" y="2133600"/>
            <a:ext cx="7924800" cy="4008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ru-RU" dirty="0" smtClean="0"/>
              <a:t>Долгие годы работы в университете способствовали моему формированию как наставника и научного руководителя. С 2011 года мне поручают руководство дипломными и выпускными квалификационными работами. Все из них успешно защищены. </a:t>
            </a:r>
          </a:p>
          <a:p>
            <a:pPr marL="0" indent="0" algn="just">
              <a:buNone/>
            </a:pPr>
            <a:r>
              <a:rPr lang="ru-RU" dirty="0" smtClean="0"/>
              <a:t>Созданный под моим началом научный кружок «Образование и наука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ru-RU" dirty="0" smtClean="0"/>
              <a:t>еке» ежегодно пополняет ряды учёных, способствуя становлению студентов как профессионалов своего дела. </a:t>
            </a:r>
          </a:p>
          <a:p>
            <a:pPr marL="0" indent="0" algn="just">
              <a:buNone/>
            </a:pPr>
            <a:r>
              <a:rPr lang="ru-RU" dirty="0" smtClean="0"/>
              <a:t>Результаты организационной работы налицо – победы на конкурсах различного уровня, публикации научных статей.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3115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90" t="25373" r="20072" b="15112"/>
          <a:stretch/>
        </p:blipFill>
        <p:spPr bwMode="auto">
          <a:xfrm rot="20774413">
            <a:off x="338488" y="506589"/>
            <a:ext cx="4671118" cy="34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6" t="24814" r="19443" b="16604"/>
          <a:stretch/>
        </p:blipFill>
        <p:spPr bwMode="auto">
          <a:xfrm rot="843163">
            <a:off x="3921528" y="659691"/>
            <a:ext cx="4878484" cy="343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30" t="25746" r="20176" b="17910"/>
          <a:stretch/>
        </p:blipFill>
        <p:spPr bwMode="auto">
          <a:xfrm>
            <a:off x="228600" y="3858405"/>
            <a:ext cx="4267200" cy="301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22761" r="19443" b="16978"/>
          <a:stretch/>
        </p:blipFill>
        <p:spPr bwMode="auto">
          <a:xfrm>
            <a:off x="4495800" y="3890232"/>
            <a:ext cx="4154830" cy="294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273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Дипломы за научное руководство</a:t>
            </a:r>
            <a:endParaRPr lang="ru-RU" sz="36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4495800" y="2438400"/>
            <a:ext cx="3953255" cy="38557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За </a:t>
            </a:r>
            <a:r>
              <a:rPr lang="ru-RU" dirty="0"/>
              <a:t>руководство научно-исследовательской работой </a:t>
            </a:r>
            <a:r>
              <a:rPr lang="ru-RU" dirty="0" smtClean="0"/>
              <a:t>студентов </a:t>
            </a:r>
            <a:r>
              <a:rPr lang="ru-RU" dirty="0"/>
              <a:t>на </a:t>
            </a:r>
            <a:r>
              <a:rPr lang="ru-RU" dirty="0" smtClean="0"/>
              <a:t>Общероссийс-ких </a:t>
            </a:r>
            <a:r>
              <a:rPr lang="ru-RU" dirty="0"/>
              <a:t>и Международных </a:t>
            </a:r>
            <a:r>
              <a:rPr lang="ru-RU" dirty="0" smtClean="0"/>
              <a:t>сту-денческих научных конфе-ренциях награждена дипло-мами </a:t>
            </a:r>
            <a:r>
              <a:rPr lang="ru-RU" dirty="0"/>
              <a:t>Российской академии </a:t>
            </a:r>
            <a:r>
              <a:rPr lang="ru-RU" dirty="0" smtClean="0"/>
              <a:t>естествознания и Сибирской ассоциации консультантов</a:t>
            </a:r>
            <a:r>
              <a:rPr lang="ru-RU" i="1" dirty="0" smtClean="0"/>
              <a:t>.</a:t>
            </a:r>
          </a:p>
        </p:txBody>
      </p:sp>
      <p:pic>
        <p:nvPicPr>
          <p:cNvPr id="1026" name="Picture 2" descr="C:\Users\ДНС\Pictures\MP Navigator EX\2014_11_23\IMG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9669">
            <a:off x="381000" y="2288223"/>
            <a:ext cx="1547813" cy="207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ДНС\Pictures\MP Navigator EX\2014_11_23\IMG_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347">
            <a:off x="2565756" y="2262028"/>
            <a:ext cx="1557337" cy="21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ДНС\Pictures\MP Navigator EX\2014_11_23\IMG_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176410"/>
            <a:ext cx="15430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ДНС\Desktop\Ярлыки\Дипломы и награды\IMG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732">
            <a:off x="477432" y="4007314"/>
            <a:ext cx="1612973" cy="228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ДНС\Desktop\Ярлыки\Дипломы и награды\РАЕ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385">
            <a:off x="2158573" y="4075622"/>
            <a:ext cx="1664553" cy="235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67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Внеучебная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33400" y="1981200"/>
            <a:ext cx="8153400" cy="472440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Разработка </a:t>
            </a:r>
            <a:r>
              <a:rPr lang="ru-RU" dirty="0"/>
              <a:t>учебных программ для бакалавров, </a:t>
            </a:r>
            <a:r>
              <a:rPr lang="ru-RU" dirty="0" smtClean="0"/>
              <a:t>магистров </a:t>
            </a:r>
            <a:r>
              <a:rPr lang="ru-RU" dirty="0"/>
              <a:t>и </a:t>
            </a:r>
            <a:r>
              <a:rPr lang="ru-RU" dirty="0" smtClean="0"/>
              <a:t>специалистов, занимающихся по направлению «Линг-вистика»: </a:t>
            </a:r>
          </a:p>
          <a:p>
            <a:pPr lvl="1" algn="just"/>
            <a:r>
              <a:rPr lang="ru-RU" dirty="0" smtClean="0"/>
              <a:t>Английский </a:t>
            </a:r>
            <a:r>
              <a:rPr lang="ru-RU" dirty="0"/>
              <a:t>язык научного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английского языка и введение в спецфилологию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Деловой английский язык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 Интернета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 по культуре речевого общения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Практикум по межкультурной коммуникации и др.</a:t>
            </a:r>
          </a:p>
          <a:p>
            <a:pPr algn="just"/>
            <a:r>
              <a:rPr lang="ru-RU" dirty="0" smtClean="0"/>
              <a:t>Составление </a:t>
            </a:r>
            <a:r>
              <a:rPr lang="ru-RU" dirty="0"/>
              <a:t>и совершенствование </a:t>
            </a:r>
            <a:r>
              <a:rPr lang="ru-RU" dirty="0" smtClean="0"/>
              <a:t>учебно-методических комплексов дисциплин.</a:t>
            </a:r>
          </a:p>
        </p:txBody>
      </p:sp>
    </p:spTree>
    <p:extLst>
      <p:ext uri="{BB962C8B-B14F-4D97-AF65-F5344CB8AC3E}">
        <p14:creationId xmlns:p14="http://schemas.microsoft.com/office/powerpoint/2010/main" val="190078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Внеучебная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деятельность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2240280"/>
            <a:ext cx="7763255" cy="2484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/>
              <a:t>Разработка </a:t>
            </a:r>
            <a:r>
              <a:rPr lang="ru-RU" dirty="0" smtClean="0"/>
              <a:t>курсов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виде презентаций в среде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PowerPoint</a:t>
            </a:r>
            <a:r>
              <a:rPr lang="ru-RU" dirty="0" smtClean="0"/>
              <a:t>: </a:t>
            </a:r>
          </a:p>
          <a:p>
            <a:pPr lvl="1" algn="just"/>
            <a:r>
              <a:rPr lang="ru-RU" dirty="0" smtClean="0"/>
              <a:t>лекций </a:t>
            </a:r>
            <a:r>
              <a:rPr lang="ru-RU" dirty="0"/>
              <a:t>по Теоретической фонетике, </a:t>
            </a:r>
            <a:endParaRPr lang="ru-RU" dirty="0" smtClean="0"/>
          </a:p>
          <a:p>
            <a:pPr lvl="1" algn="just"/>
            <a:r>
              <a:rPr lang="ru-RU" dirty="0" smtClean="0"/>
              <a:t>практических </a:t>
            </a:r>
            <a:r>
              <a:rPr lang="ru-RU" dirty="0"/>
              <a:t>занятий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Письменной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интернет-коммуникации.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/>
              <a:t>Ежегодная разработка </a:t>
            </a:r>
            <a:r>
              <a:rPr lang="ru-RU" dirty="0"/>
              <a:t>содержания </a:t>
            </a:r>
            <a:r>
              <a:rPr lang="ru-RU" dirty="0" smtClean="0"/>
              <a:t>государственного </a:t>
            </a:r>
            <a:r>
              <a:rPr lang="ru-RU" dirty="0"/>
              <a:t>экзамена по Современному английскому языку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Курирование проведения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ежегодной апрельской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научно-технической конференции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КнАГТУ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кафедры лингвистики и межкультурной коммуника-ции.</a:t>
            </a:r>
            <a:endParaRPr lang="ru-RU" dirty="0"/>
          </a:p>
          <a:p>
            <a:pPr marL="0" indent="0" algn="just"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6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Воспитательная работа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5800" y="2240280"/>
            <a:ext cx="7763255" cy="1722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ru-RU" i="1" dirty="0" smtClean="0"/>
              <a:t>И воспитание, и образование нераздельны. Нельзя воспитывать, не передавая знания, всякое же знание действует воспитательно.</a:t>
            </a:r>
          </a:p>
          <a:p>
            <a:pPr marL="0" indent="0" algn="just">
              <a:spcBef>
                <a:spcPts val="1200"/>
              </a:spcBef>
              <a:buFont typeface="Wingdings" pitchFamily="2" charset="2"/>
              <a:buNone/>
            </a:pPr>
            <a:r>
              <a:rPr lang="ru-RU" dirty="0" smtClean="0"/>
              <a:t>						~ Л.Н. Толстой</a:t>
            </a:r>
            <a:endParaRPr lang="ru-RU" dirty="0"/>
          </a:p>
        </p:txBody>
      </p:sp>
      <p:pic>
        <p:nvPicPr>
          <p:cNvPr id="1026" name="Picture 2" descr="C:\Users\ДНС\Desktop\files_advanced\IMG_05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 bwMode="auto">
          <a:xfrm>
            <a:off x="1828800" y="3505199"/>
            <a:ext cx="3492462" cy="3167077"/>
          </a:xfrm>
          <a:prstGeom prst="rect">
            <a:avLst/>
          </a:prstGeom>
          <a:ln w="88900" cap="flat" cmpd="thickThin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26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Воспитательная работа</a:t>
            </a: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85800" y="2240280"/>
            <a:ext cx="7763255" cy="24841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dirty="0" smtClean="0"/>
              <a:t>Организация </a:t>
            </a:r>
            <a:r>
              <a:rPr lang="ru-RU" dirty="0"/>
              <a:t>конкурсов от кафедры лингвистики и межкультурной </a:t>
            </a:r>
            <a:r>
              <a:rPr lang="ru-RU" dirty="0" smtClean="0"/>
              <a:t>коммуникации:</a:t>
            </a:r>
          </a:p>
          <a:p>
            <a:pPr lvl="1" algn="just"/>
            <a:r>
              <a:rPr lang="ru-RU" dirty="0" smtClean="0"/>
              <a:t>конкурс </a:t>
            </a:r>
            <a:r>
              <a:rPr lang="ru-RU" dirty="0"/>
              <a:t>правописания (1-2 </a:t>
            </a:r>
            <a:r>
              <a:rPr lang="ru-RU" dirty="0" smtClean="0"/>
              <a:t>курсы),</a:t>
            </a:r>
          </a:p>
          <a:p>
            <a:pPr lvl="1" algn="just"/>
            <a:r>
              <a:rPr lang="ru-RU" dirty="0" smtClean="0"/>
              <a:t>фонетический </a:t>
            </a:r>
            <a:r>
              <a:rPr lang="ru-RU" dirty="0"/>
              <a:t>конкурс (1-3 </a:t>
            </a:r>
            <a:r>
              <a:rPr lang="ru-RU" dirty="0" smtClean="0"/>
              <a:t>курсы),</a:t>
            </a:r>
          </a:p>
          <a:p>
            <a:pPr lvl="1" algn="just"/>
            <a:r>
              <a:rPr lang="ru-RU" dirty="0" smtClean="0"/>
              <a:t>международный </a:t>
            </a:r>
            <a:r>
              <a:rPr lang="ru-RU" dirty="0"/>
              <a:t>конкурс сочинений на английском и китайском языках при </a:t>
            </a:r>
            <a:r>
              <a:rPr lang="ru-RU" dirty="0" smtClean="0"/>
              <a:t>КнАГТУ.</a:t>
            </a:r>
            <a:endParaRPr lang="ru-RU" dirty="0"/>
          </a:p>
          <a:p>
            <a:pPr algn="just"/>
            <a:r>
              <a:rPr lang="ru-RU" dirty="0"/>
              <a:t>Кураторство группы </a:t>
            </a:r>
            <a:r>
              <a:rPr lang="ru-RU" dirty="0" smtClean="0"/>
              <a:t>студентов-лингвистов.</a:t>
            </a:r>
            <a:endParaRPr lang="ru-RU" dirty="0"/>
          </a:p>
          <a:p>
            <a:pPr algn="just"/>
            <a:r>
              <a:rPr lang="ru-RU" dirty="0"/>
              <a:t>Проведение англоязычных праздников в курируемых группах и на факультете.</a:t>
            </a:r>
          </a:p>
          <a:p>
            <a:endParaRPr lang="ru-RU" dirty="0"/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73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Членство в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организациях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992413"/>
              </p:ext>
            </p:extLst>
          </p:nvPr>
        </p:nvGraphicFramePr>
        <p:xfrm>
          <a:off x="838200" y="2286000"/>
          <a:ext cx="7620000" cy="369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81200"/>
                <a:gridCol w="563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Дата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Советы и организации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2006 г. – 2011 г. 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Член Совета факультета языковой коммуникации ГОУ ВПО «КнАГТУ»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2005 г. – 2009 г.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Член Дальневосточной общественной организации преподавателей английского языка «</a:t>
                      </a:r>
                      <a:r>
                        <a:rPr lang="en-US" sz="1800" dirty="0" smtClean="0"/>
                        <a:t>FEELTA</a:t>
                      </a:r>
                      <a:r>
                        <a:rPr lang="ru-RU" sz="1800" dirty="0" smtClean="0"/>
                        <a:t>»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2009 г. – н.в.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Член Совета молодых ученых ГОУ ВПО «КнАГТУ»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2009 г. – н.в.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Руководитель студенческого научного кружка «Образование и культура в XXI веке»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2013</a:t>
                      </a:r>
                      <a:r>
                        <a:rPr lang="ru-RU" sz="1800" baseline="0" dirty="0" smtClean="0"/>
                        <a:t> г. – н.в.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редакционного совета журнала «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European Student Scientific Journal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2013</a:t>
                      </a:r>
                      <a:r>
                        <a:rPr lang="ru-RU" sz="1800" baseline="0" dirty="0" smtClean="0"/>
                        <a:t> г. – н.в.</a:t>
                      </a:r>
                      <a:endParaRPr lang="ru-RU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Член Сообщества учителей английского языка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9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chemeClr val="accent5">
                    <a:lumMod val="75000"/>
                  </a:schemeClr>
                </a:solidFill>
              </a:rPr>
              <a:t>Победы в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конкурсах и олимпиадах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685800" y="2240280"/>
            <a:ext cx="7763255" cy="21793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r>
              <a:rPr lang="ru-RU" i="1" dirty="0" smtClean="0"/>
              <a:t>О людях следует судить по тому, в чём они успели, а не по тому, в чём потерпели неудачу. Боец и с недостатками всё же боец, а муха без недостатков – всего лишь безупречная муха.</a:t>
            </a:r>
          </a:p>
          <a:p>
            <a:pPr marL="0" indent="0" algn="just">
              <a:spcBef>
                <a:spcPts val="1200"/>
              </a:spcBef>
              <a:buFont typeface="Wingdings" pitchFamily="2" charset="2"/>
              <a:buNone/>
            </a:pPr>
            <a:r>
              <a:rPr lang="ru-RU" dirty="0" smtClean="0"/>
              <a:t>					~ А.П. Довженко</a:t>
            </a:r>
            <a:endParaRPr lang="ru-RU" dirty="0"/>
          </a:p>
        </p:txBody>
      </p:sp>
      <p:sp>
        <p:nvSpPr>
          <p:cNvPr id="4" name="5-Point Star 3"/>
          <p:cNvSpPr/>
          <p:nvPr/>
        </p:nvSpPr>
        <p:spPr>
          <a:xfrm>
            <a:off x="1295400" y="3962400"/>
            <a:ext cx="3200400" cy="2514600"/>
          </a:xfrm>
          <a:prstGeom prst="star5">
            <a:avLst/>
          </a:prstGeom>
          <a:solidFill>
            <a:srgbClr val="F7FC32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06639" y="4724400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7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9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Конкурс сочинений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62970" y="2449217"/>
            <a:ext cx="4401403" cy="388620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/>
              <a:t>В 2011 г. сочинение «Характе-ристика студента» заняло первое </a:t>
            </a:r>
            <a:r>
              <a:rPr lang="ru-RU" dirty="0"/>
              <a:t>место на </a:t>
            </a:r>
            <a:r>
              <a:rPr lang="en-US" dirty="0"/>
              <a:t>II</a:t>
            </a:r>
            <a:r>
              <a:rPr lang="ru-RU" dirty="0"/>
              <a:t> </a:t>
            </a:r>
            <a:r>
              <a:rPr lang="ru-RU" dirty="0" smtClean="0"/>
              <a:t>Междуна-родном </a:t>
            </a:r>
            <a:r>
              <a:rPr lang="ru-RU" dirty="0"/>
              <a:t>конкурсе сочинений на английском языке в номинации «Документы, письма, резюме» в уровневой группе «С», </a:t>
            </a:r>
            <a:r>
              <a:rPr lang="ru-RU" dirty="0" smtClean="0"/>
              <a:t>прово-димом Российскими </a:t>
            </a:r>
            <a:r>
              <a:rPr lang="ru-RU" dirty="0"/>
              <a:t>центрами британского экзаменационного совета City &amp; Guilds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ДНС\Desktop\Ярлыки\Дипломы и награды\IMG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0"/>
            <a:ext cx="2977648" cy="421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73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Сфера интересов</a:t>
            </a:r>
            <a:endParaRPr lang="ru-RU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" y="2240280"/>
            <a:ext cx="7763255" cy="3779520"/>
          </a:xfrm>
        </p:spPr>
        <p:txBody>
          <a:bodyPr>
            <a:normAutofit/>
          </a:bodyPr>
          <a:lstStyle/>
          <a:p>
            <a:r>
              <a:rPr lang="ru-RU" dirty="0" smtClean="0"/>
              <a:t>Лингвистика</a:t>
            </a:r>
          </a:p>
          <a:p>
            <a:r>
              <a:rPr lang="ru-RU" dirty="0"/>
              <a:t>Методика обучения английскому языку</a:t>
            </a:r>
          </a:p>
          <a:p>
            <a:r>
              <a:rPr lang="ru-RU" dirty="0" smtClean="0"/>
              <a:t>Межкультурная коммуникация</a:t>
            </a:r>
            <a:endParaRPr lang="ru-RU" dirty="0"/>
          </a:p>
          <a:p>
            <a:r>
              <a:rPr lang="ru-RU" dirty="0" smtClean="0"/>
              <a:t>Переводоведение</a:t>
            </a:r>
            <a:endParaRPr lang="ru-RU" dirty="0"/>
          </a:p>
          <a:p>
            <a:r>
              <a:rPr lang="ru-RU" dirty="0"/>
              <a:t>Письменная коммуникация на английском языке</a:t>
            </a:r>
            <a:endParaRPr lang="ru-RU" dirty="0" smtClean="0"/>
          </a:p>
          <a:p>
            <a:r>
              <a:rPr lang="ru-RU" dirty="0" smtClean="0"/>
              <a:t>Звуко-произносительная сторона английского языка</a:t>
            </a:r>
          </a:p>
          <a:p>
            <a:r>
              <a:rPr lang="ru-RU" dirty="0" smtClean="0"/>
              <a:t>Занимательная грамматика английского языка</a:t>
            </a:r>
          </a:p>
          <a:p>
            <a:r>
              <a:rPr lang="ru-RU" dirty="0" smtClean="0"/>
              <a:t>Деловой и разговорный английский язык</a:t>
            </a:r>
          </a:p>
        </p:txBody>
      </p:sp>
    </p:spTree>
    <p:extLst>
      <p:ext uri="{BB962C8B-B14F-4D97-AF65-F5344CB8AC3E}">
        <p14:creationId xmlns:p14="http://schemas.microsoft.com/office/powerpoint/2010/main" val="223857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Олимпиада среди преподавателей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4419600" y="2506318"/>
            <a:ext cx="4190999" cy="369172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В 2013 г. награждена дипло-мом 1 степени за победу на Международной олимпиаде по методике преподавания английского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языка 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English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Onliner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», проводимой инте-рактивным научно-методичес-ким журналом «Сообщество учителей английского языка</a:t>
            </a:r>
            <a:r>
              <a:rPr lang="ru-RU" dirty="0" smtClean="0"/>
              <a:t>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ДНС\Desktop\files_advanced\сертификаты\дипл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25722"/>
            <a:ext cx="3009754" cy="425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3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Педагогические конкурсы</a:t>
            </a:r>
            <a:endParaRPr lang="ru-RU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3"/>
          <p:cNvSpPr txBox="1">
            <a:spLocks/>
          </p:cNvSpPr>
          <p:nvPr/>
        </p:nvSpPr>
        <p:spPr>
          <a:xfrm>
            <a:off x="551596" y="2057400"/>
            <a:ext cx="7754204" cy="1600200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В 2014 г. методические и интерактивные разработки занятий заняли почётные места в конкурсах «Лучший медиаурок»   (1  место),    «Лучший   современный   урок»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(3  место)  и  «На  урок –  с  весёлым сердцем»  (2  место)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3" t="53731" r="23953" b="16978"/>
          <a:stretch/>
        </p:blipFill>
        <p:spPr bwMode="auto">
          <a:xfrm>
            <a:off x="564106" y="3609443"/>
            <a:ext cx="7754204" cy="321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88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3126" y="1032012"/>
            <a:ext cx="4300148" cy="5673588"/>
          </a:xfrm>
        </p:spPr>
        <p:txBody>
          <a:bodyPr>
            <a:normAutofit/>
          </a:bodyPr>
          <a:lstStyle/>
          <a:p>
            <a:r>
              <a:rPr lang="ru-RU" i="1" dirty="0" smtClean="0"/>
              <a:t>Изучать английский сложно</a:t>
            </a:r>
            <a:r>
              <a:rPr lang="ru-RU" i="1" dirty="0"/>
              <a:t> и, конечно</a:t>
            </a:r>
            <a:r>
              <a:rPr lang="ru-RU" i="1" dirty="0" smtClean="0"/>
              <a:t>, невозможно говорить, читать, писать, </a:t>
            </a:r>
            <a:r>
              <a:rPr lang="ru-RU" i="1" dirty="0"/>
              <a:t>слышать, </a:t>
            </a:r>
            <a:r>
              <a:rPr lang="ru-RU" i="1" dirty="0" smtClean="0"/>
              <a:t>слушать, понимать иностранные слова</a:t>
            </a:r>
          </a:p>
          <a:p>
            <a:r>
              <a:rPr lang="ru-RU" i="1" dirty="0" smtClean="0"/>
              <a:t>просто так без словаря.</a:t>
            </a:r>
          </a:p>
          <a:p>
            <a:pPr>
              <a:spcBef>
                <a:spcPts val="3000"/>
              </a:spcBef>
            </a:pPr>
            <a:r>
              <a:rPr lang="ru-RU" i="1" dirty="0" smtClean="0"/>
              <a:t>Здесь поможет педагог,</a:t>
            </a:r>
          </a:p>
          <a:p>
            <a:r>
              <a:rPr lang="ru-RU" i="1" dirty="0" smtClean="0"/>
              <a:t>подберёт для Вас подход,</a:t>
            </a:r>
          </a:p>
          <a:p>
            <a:r>
              <a:rPr lang="ru-RU" i="1" dirty="0" smtClean="0"/>
              <a:t>к сроку Вам язык «подтянет», на путь знаний Вас наставит!</a:t>
            </a:r>
          </a:p>
          <a:p>
            <a:endParaRPr lang="ru-RU" i="1" dirty="0"/>
          </a:p>
          <a:p>
            <a:endParaRPr lang="ru-RU" i="1" dirty="0" smtClean="0"/>
          </a:p>
        </p:txBody>
      </p:sp>
      <p:pic>
        <p:nvPicPr>
          <p:cNvPr id="7170" name="Picture 2" descr="C:\Users\ДНС\Desktop\files_advanced\DSC00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8873">
            <a:off x="187528" y="819342"/>
            <a:ext cx="4033757" cy="53783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38800" y="6172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/>
              <a:t>© А.А. Егурнова, 2016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78554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638800" y="6172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© А.А. Егурнова, 2016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1" t="29105" r="18603" b="28731"/>
          <a:stretch/>
        </p:blipFill>
        <p:spPr bwMode="auto">
          <a:xfrm>
            <a:off x="57457" y="1143000"/>
            <a:ext cx="9036000" cy="4420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2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Раздел 1. Общие сведения о преподавателе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Раздел 2. Педагогическая деятельность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Раздел 3. Научно-методическая деятельность</a:t>
            </a:r>
            <a:endParaRPr lang="ru-RU" dirty="0" smtClean="0"/>
          </a:p>
          <a:p>
            <a:r>
              <a:rPr lang="ru-RU" dirty="0" smtClean="0">
                <a:hlinkClick r:id="rId5" action="ppaction://hlinksldjump"/>
              </a:rPr>
              <a:t>Раздел 4. Организационная деятельность</a:t>
            </a:r>
            <a:endParaRPr lang="ru-RU" dirty="0" smtClean="0"/>
          </a:p>
          <a:p>
            <a:r>
              <a:rPr lang="ru-RU" dirty="0" smtClean="0">
                <a:hlinkClick r:id="rId6" action="ppaction://hlinksldjump"/>
              </a:rPr>
              <a:t>Раздел 5. Внеучебная деятельность</a:t>
            </a:r>
            <a:endParaRPr lang="ru-RU" dirty="0" smtClean="0"/>
          </a:p>
          <a:p>
            <a:r>
              <a:rPr lang="ru-RU" dirty="0" smtClean="0">
                <a:hlinkClick r:id="rId7" action="ppaction://hlinksldjump"/>
              </a:rPr>
              <a:t>Раздел 6. Воспитательная работа</a:t>
            </a:r>
            <a:endParaRPr lang="ru-RU" dirty="0" smtClean="0"/>
          </a:p>
          <a:p>
            <a:r>
              <a:rPr lang="ru-RU" dirty="0" smtClean="0">
                <a:hlinkClick r:id="rId8" action="ppaction://hlinksldjump"/>
              </a:rPr>
              <a:t>Раздел 7. Членство в организациях</a:t>
            </a:r>
            <a:endParaRPr lang="ru-RU" dirty="0" smtClean="0"/>
          </a:p>
          <a:p>
            <a:r>
              <a:rPr lang="ru-RU" dirty="0" smtClean="0">
                <a:hlinkClick r:id="rId9" action="ppaction://hlinksldjump"/>
              </a:rPr>
              <a:t>Раздел 8. Победы в конкурсах и олимпиадах</a:t>
            </a:r>
            <a:endParaRPr lang="ru-R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Содержание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62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48347"/>
            <a:ext cx="8077199" cy="3877815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Ф.И.О.		Егурнова Александра Александровна</a:t>
            </a:r>
          </a:p>
          <a:p>
            <a:pPr algn="just"/>
            <a:r>
              <a:rPr lang="ru-RU" dirty="0" smtClean="0"/>
              <a:t>Образование:	высшее</a:t>
            </a:r>
          </a:p>
          <a:p>
            <a:pPr algn="just"/>
            <a:r>
              <a:rPr lang="ru-RU" dirty="0" smtClean="0"/>
              <a:t>Место работы:	ФГБОУ ВО «КнАГТУ»</a:t>
            </a:r>
          </a:p>
          <a:p>
            <a:pPr algn="just"/>
            <a:r>
              <a:rPr lang="ru-RU" dirty="0" smtClean="0"/>
              <a:t>Должность:	доцент</a:t>
            </a:r>
          </a:p>
          <a:p>
            <a:pPr algn="just"/>
            <a:r>
              <a:rPr lang="ru-RU" dirty="0" smtClean="0"/>
              <a:t>Учёное звание:	</a:t>
            </a:r>
            <a:r>
              <a:rPr lang="ru-RU" dirty="0"/>
              <a:t>доцент </a:t>
            </a:r>
            <a:r>
              <a:rPr lang="ru-RU" dirty="0" smtClean="0"/>
              <a:t>по кафедре </a:t>
            </a:r>
            <a:r>
              <a:rPr lang="ru-RU" dirty="0"/>
              <a:t>лингвистики и </a:t>
            </a:r>
          </a:p>
          <a:p>
            <a:pPr marL="0" indent="0" algn="just">
              <a:buNone/>
            </a:pPr>
            <a:r>
              <a:rPr lang="ru-RU" dirty="0"/>
              <a:t>			межкультурной </a:t>
            </a:r>
            <a:r>
              <a:rPr lang="ru-RU" dirty="0" smtClean="0"/>
              <a:t>коммуникации	</a:t>
            </a:r>
          </a:p>
          <a:p>
            <a:pPr algn="just"/>
            <a:r>
              <a:rPr lang="ru-RU" dirty="0" smtClean="0"/>
              <a:t>Учёная степень:	кандидат </a:t>
            </a:r>
            <a:r>
              <a:rPr lang="ru-RU" dirty="0"/>
              <a:t>педагогических наук</a:t>
            </a:r>
            <a:endParaRPr lang="ru-RU" dirty="0" smtClean="0"/>
          </a:p>
          <a:p>
            <a:pPr algn="just"/>
            <a:r>
              <a:rPr lang="ru-RU" dirty="0" smtClean="0"/>
              <a:t>Стаж работы:	11 лет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E-mail: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sashenkane@mail.ru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Резюме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0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15245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1800" dirty="0" smtClean="0"/>
              <a:t>Дополнительное к высшему профессиональное образование с присвоением квалификации </a:t>
            </a:r>
            <a:r>
              <a:rPr lang="ru-RU" sz="1800" dirty="0"/>
              <a:t>«Преподаватель высшей школы</a:t>
            </a:r>
            <a:r>
              <a:rPr lang="ru-RU" sz="1800" dirty="0" smtClean="0"/>
              <a:t>» в г. Комсомольск-на-Амуре, РФ (2006-2007 гг.)</a:t>
            </a:r>
          </a:p>
          <a:p>
            <a:pPr algn="just"/>
            <a:r>
              <a:rPr lang="ru-RU" sz="1800" dirty="0"/>
              <a:t>Программа лингвистической подготовки в </a:t>
            </a:r>
            <a:r>
              <a:rPr lang="ru-RU" sz="1800" dirty="0" smtClean="0"/>
              <a:t>Шеньянском аэрокосмическом университете в г. Шеньян, КНР (июль 2007 г.)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Программа лингвистической подготовки в академии 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Global Village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в г. Торонто, Канада (август 2008 г.)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Краткосрочное обучение по направлению «Инновационная деятельность в образовании. Разработка тестовых материалов» в г. Томск, РФ (ноябрь 2009 г.)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Краткосрочное обучение по направлению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«Информационная компетентность в профессиональной деятельности преподавателя вуза» в г. Комсомольск-на-Амуре, РФ (апрель 2010 г.)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Обучение по программе «Разработка основных элементов комплексной государственной системы тестирования по русскому языку как иностранному»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г. Комсомольск-на-Амуре,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РФ (октябрь 2012 г.)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Курсы повышения квалификации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979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Диплом о высшем образовании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8" t="39739" r="24477" b="17538"/>
          <a:stretch/>
        </p:blipFill>
        <p:spPr bwMode="auto">
          <a:xfrm>
            <a:off x="1752600" y="2285999"/>
            <a:ext cx="5867400" cy="407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736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Hardcover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  <a:fontScheme name="Hardcover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Hardcover">
    <a:fillStyleLst>
      <a:solidFill>
        <a:schemeClr val="phClr"/>
      </a:solidFill>
      <a:solidFill>
        <a:schemeClr val="phClr">
          <a:tint val="68000"/>
          <a:shade val="94000"/>
          <a:satMod val="300000"/>
          <a:lumMod val="110000"/>
        </a:schemeClr>
      </a:solidFill>
      <a:gradFill rotWithShape="1">
        <a:gsLst>
          <a:gs pos="0">
            <a:schemeClr val="phClr">
              <a:tint val="94000"/>
              <a:satMod val="180000"/>
              <a:lumMod val="98000"/>
            </a:schemeClr>
          </a:gs>
          <a:gs pos="100000">
            <a:schemeClr val="phClr">
              <a:satMod val="130000"/>
            </a:schemeClr>
          </a:gs>
        </a:gsLst>
        <a:lin ang="5160000" scaled="0"/>
      </a:gradFill>
    </a:fillStyleLst>
    <a:lnStyleLst>
      <a:ln w="12700" cap="flat" cmpd="sng" algn="ctr">
        <a:solidFill>
          <a:schemeClr val="phClr">
            <a:shade val="90000"/>
            <a:lumMod val="90000"/>
          </a:schemeClr>
        </a:solidFill>
        <a:prstDash val="solid"/>
      </a:ln>
      <a:ln w="19050" cap="flat" cmpd="sng" algn="ctr">
        <a:solidFill>
          <a:schemeClr val="phClr">
            <a:shade val="75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12700" dir="5400000" rotWithShape="0">
            <a:srgbClr val="000000">
              <a:alpha val="1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6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2400000"/>
          </a:lightRig>
        </a:scene3d>
        <a:sp3d>
          <a:bevelT w="25400" h="25400"/>
        </a:sp3d>
      </a:effectStyle>
    </a:effectStyleLst>
    <a:bgFillStyleLst>
      <a:solidFill>
        <a:schemeClr val="phClr">
          <a:tint val="96000"/>
          <a:lumMod val="110000"/>
        </a:schemeClr>
      </a:solidFill>
      <a:blipFill rotWithShape="1">
        <a:blip xmlns:r="http://schemas.openxmlformats.org/officeDocument/2006/relationships" r:embed="rId1">
          <a:duotone>
            <a:schemeClr val="phClr">
              <a:tint val="93000"/>
              <a:shade val="20000"/>
            </a:schemeClr>
            <a:schemeClr val="phClr">
              <a:tint val="90000"/>
              <a:shade val="85000"/>
              <a:satMod val="115000"/>
            </a:schemeClr>
          </a:duotone>
        </a:blip>
        <a:tile tx="0" ty="0" sx="60000" sy="60000" flip="none" algn="tl"/>
      </a:blipFill>
      <a:blipFill rotWithShape="1">
        <a:blip xmlns:r="http://schemas.openxmlformats.org/officeDocument/2006/relationships" r:embed="rId2">
          <a:duotone>
            <a:schemeClr val="phClr">
              <a:shade val="50000"/>
              <a:satMod val="340000"/>
              <a:lumMod val="40000"/>
            </a:schemeClr>
            <a:schemeClr val="phClr">
              <a:tint val="92000"/>
              <a:shade val="94000"/>
              <a:hueMod val="110000"/>
              <a:satMod val="236000"/>
              <a:lumMod val="12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13659</TotalTime>
  <Words>1841</Words>
  <Application>Microsoft Office PowerPoint</Application>
  <PresentationFormat>On-screen Show (4:3)</PresentationFormat>
  <Paragraphs>205</Paragraphs>
  <Slides>42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Hardcover</vt:lpstr>
      <vt:lpstr>Федеральное государственное бюджетное образовательное учреждение высшего образования «Комсомольский-на-Амуре государственный технический университет»</vt:lpstr>
      <vt:lpstr>Егурнова Александра Александровна</vt:lpstr>
      <vt:lpstr>Моё педагогическое кредо</vt:lpstr>
      <vt:lpstr>Сфера интересов</vt:lpstr>
      <vt:lpstr>PowerPoint Presentation</vt:lpstr>
      <vt:lpstr>Содержание</vt:lpstr>
      <vt:lpstr>Резюме</vt:lpstr>
      <vt:lpstr>Курсы повышения квалификации</vt:lpstr>
      <vt:lpstr>Диплом о высшем образовании</vt:lpstr>
      <vt:lpstr>Диплом кандидата наук</vt:lpstr>
      <vt:lpstr>Аттестат доцента по кафедре</vt:lpstr>
      <vt:lpstr>Повышение квалификации за рубежом</vt:lpstr>
      <vt:lpstr>Повышение квалификации в России</vt:lpstr>
      <vt:lpstr>Педагогическая деятельность</vt:lpstr>
      <vt:lpstr>Преподаваемые дисциплины и курсы</vt:lpstr>
      <vt:lpstr>Формирование культуры письменной речи по собственной модели*</vt:lpstr>
      <vt:lpstr>Динамика качества письменных работ студентов 3 и 4 курсов*</vt:lpstr>
      <vt:lpstr>Повышение мотивации к обучению посредством приобщения к исследовательской деятельности</vt:lpstr>
      <vt:lpstr>Успеваемость по дисциплине «Практическая фонетика английского языка»*</vt:lpstr>
      <vt:lpstr>Успеваемость по дисциплине «Практикум по культуре речевого общения на английском языке»*</vt:lpstr>
      <vt:lpstr>Мониторинг итоговой государственной аттестации по современному английскому языку</vt:lpstr>
      <vt:lpstr>Научно-методическая деятельность</vt:lpstr>
      <vt:lpstr>Научно-методическая деятельность</vt:lpstr>
      <vt:lpstr>Наиболее значимые труды</vt:lpstr>
      <vt:lpstr>Наиболее значимые труды</vt:lpstr>
      <vt:lpstr>Научно-методическая деятельность на кафедре</vt:lpstr>
      <vt:lpstr>Научно-методическая деятельность</vt:lpstr>
      <vt:lpstr>Научно-методическая деятельность</vt:lpstr>
      <vt:lpstr>Научно-методическая деятельность</vt:lpstr>
      <vt:lpstr>Организационная деятельность</vt:lpstr>
      <vt:lpstr>PowerPoint Presentation</vt:lpstr>
      <vt:lpstr>Дипломы за научное руководство</vt:lpstr>
      <vt:lpstr>Внеучебная деятельность</vt:lpstr>
      <vt:lpstr>Внеучебная деятельность</vt:lpstr>
      <vt:lpstr>Воспитательная работа</vt:lpstr>
      <vt:lpstr>Воспитательная работа</vt:lpstr>
      <vt:lpstr>Членство в организациях</vt:lpstr>
      <vt:lpstr>Победы в конкурсах и олимпиадах</vt:lpstr>
      <vt:lpstr>Конкурс сочинений</vt:lpstr>
      <vt:lpstr>Олимпиада среди преподавателей</vt:lpstr>
      <vt:lpstr>Педагогические конкурсы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профессионального образования «Комсомольский-на-Амуре государственный технический университет»</dc:title>
  <dc:creator>ДНС</dc:creator>
  <cp:lastModifiedBy>ДНС</cp:lastModifiedBy>
  <cp:revision>193</cp:revision>
  <dcterms:created xsi:type="dcterms:W3CDTF">2006-08-16T00:00:00Z</dcterms:created>
  <dcterms:modified xsi:type="dcterms:W3CDTF">2016-11-12T04:37:06Z</dcterms:modified>
</cp:coreProperties>
</file>