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68" r:id="rId5"/>
    <p:sldId id="267" r:id="rId6"/>
    <p:sldId id="26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pravobraz.ru/federalnyj-gosudarstvennyj-obrazovatelnyj-standart-doshkolnogo-obrazovaniya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64000" y="2514600"/>
            <a:ext cx="7440612" cy="316371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628444"/>
            <a:ext cx="7175676" cy="1523999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Педагог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74859" y="2967335"/>
            <a:ext cx="10442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Професиональгый</a:t>
            </a:r>
            <a:r>
              <a:rPr lang="ru-RU" sz="5400" b="1" cap="none" spc="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 стандарт</a:t>
            </a:r>
            <a:endParaRPr lang="ru-RU" sz="5400" b="1" cap="none" spc="0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207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5662504"/>
              </p:ext>
            </p:extLst>
          </p:nvPr>
        </p:nvGraphicFramePr>
        <p:xfrm>
          <a:off x="1704622" y="112888"/>
          <a:ext cx="10261599" cy="557916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261599"/>
              </a:tblGrid>
              <a:tr h="130597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Организовывать виды деятельности, осуществляемые в раннем и дошкольном возрасте: предметная,  познавательно-исследовательская, игра (ролевая, режиссерская, с правилом), продуктивная; конструирование, создания широких возможностей для развития свободной игры детей, в том числе обеспечения игрового времени и пространства</a:t>
                      </a:r>
                      <a:endParaRPr lang="ru-RU" sz="1600" dirty="0">
                        <a:effectLst/>
                        <a:latin typeface="Trebuchet MS" panose="020B060302020202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853" marR="5985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543F"/>
                    </a:solidFill>
                  </a:tcPr>
                </a:tc>
              </a:tr>
              <a:tr h="78358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Применять методы физического, познавательного и личностного развития детей раннего и дошкольного возраста в соответствии с образовательной программой организации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3" marR="5985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543F"/>
                    </a:solidFill>
                  </a:tcPr>
                </a:tc>
              </a:tr>
              <a:tr h="107159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Использовать методы и средства анализа психолого-педагогического мониторинга, позволяющие оценить результаты освоения детьми образовательных программ, степень сформированности у них качеств, необходимых для дальнейшего обучения и развития на следующих уровнях обучения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3" marR="5985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543F"/>
                    </a:solidFill>
                  </a:tcPr>
                </a:tc>
              </a:tr>
              <a:tr h="53579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Владеть всеми видами развивающих деятельностей дошкольника (игровой, продуктивной, познавательно-исследовательской)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3" marR="5985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543F"/>
                    </a:solidFill>
                  </a:tcPr>
                </a:tc>
              </a:tr>
              <a:tr h="110411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Выстраивать партнерское взаимодействие с родителями (законными представителями) детей раннего и дошкольного возраста для решения образовательных задач, использовать методы и средства для их психолого-педагогического просвещения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3" marR="59853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543F"/>
                    </a:solidFill>
                  </a:tcPr>
                </a:tc>
              </a:tr>
              <a:tr h="7530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Владеть ИКТ-компетентностями, необходимыми и достаточными для планирования, реализации и оценки образовательной работы с детьми раннего и дошкольного возраста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53" marR="59853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543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249332" y="5934670"/>
            <a:ext cx="6942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Педагогическая деятельность по реализации программ дошкольного образования</a:t>
            </a:r>
            <a:br>
              <a:rPr lang="ru-RU" b="1" dirty="0"/>
            </a:b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умения</a:t>
            </a:r>
          </a:p>
        </p:txBody>
      </p:sp>
    </p:spTree>
    <p:extLst>
      <p:ext uri="{BB962C8B-B14F-4D97-AF65-F5344CB8AC3E}">
        <p14:creationId xmlns:p14="http://schemas.microsoft.com/office/powerpoint/2010/main" val="386788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2044" y="214489"/>
            <a:ext cx="10171289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Специфика дошкольного образования и особенностей организации работы с детьми раннего и дошкольного возраста</a:t>
            </a:r>
          </a:p>
          <a:p>
            <a:endParaRPr lang="ru-RU" sz="1600" dirty="0" smtClean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82040" y="1112554"/>
            <a:ext cx="10171291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Основные психологические подходы: культурно-исторический, </a:t>
            </a:r>
            <a:r>
              <a:rPr lang="ru-RU" sz="1600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деятельностный</a:t>
            </a:r>
            <a:r>
              <a:rPr lang="ru-RU" sz="16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и личностный; основы дошкольной педагогики, включая классические системы дошкольного воспитания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93329" y="1764397"/>
            <a:ext cx="10171291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Общие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закономерности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развития ребенка в раннем и дошкольном возрасте</a:t>
            </a:r>
            <a:endParaRPr lang="ru-RU" sz="16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82040" y="2200797"/>
            <a:ext cx="10171289" cy="33855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Особенности становления и развития детских деятельностей в раннем и дошкольном возрасте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82042" y="2637198"/>
            <a:ext cx="10171288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Основы теории физического, познавательного и личностного развития детей раннего и дошкольного возраста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82039" y="3319820"/>
            <a:ext cx="10171289" cy="33855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Современные тенденции развития дошкольного образования</a:t>
            </a:r>
            <a:endParaRPr lang="ru-RU" sz="16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84893" y="3780364"/>
            <a:ext cx="71797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Педагогическая деятельность по реализации программ дошкольного образования</a:t>
            </a:r>
            <a:br>
              <a:rPr lang="ru-RU" b="1" dirty="0"/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знания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3329" y="5125156"/>
            <a:ext cx="10159999" cy="33855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Соблюдение правовых, нравственных и этических норм, требований профессиональной этики</a:t>
            </a:r>
            <a:endParaRPr lang="ru-RU" sz="16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1999" y="5791200"/>
            <a:ext cx="7292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Педагогическая деятельность по реализации программ дошкольного образования</a:t>
            </a:r>
            <a:br>
              <a:rPr lang="ru-RU" b="1" dirty="0"/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характеристики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18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2356" y="135467"/>
            <a:ext cx="99906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rebuchet MS" panose="020B0603020202020204" pitchFamily="34" charset="0"/>
              </a:rPr>
              <a:t>Современные требования к уровню педагога, реализующего программу по духовно-нравственному воспитанию </a:t>
            </a:r>
          </a:p>
          <a:p>
            <a:pPr algn="ctr"/>
            <a:endParaRPr lang="ru-RU" sz="2400" b="1" dirty="0" smtClean="0">
              <a:latin typeface="Trebuchet MS" panose="020B0603020202020204" pitchFamily="34" charset="0"/>
            </a:endParaRPr>
          </a:p>
          <a:p>
            <a:pPr algn="just"/>
            <a:r>
              <a:rPr lang="ru-RU" dirty="0" smtClean="0">
                <a:latin typeface="Trebuchet MS" panose="020B0603020202020204" pitchFamily="34" charset="0"/>
              </a:rPr>
              <a:t>«</a:t>
            </a:r>
            <a:r>
              <a:rPr lang="ru-RU" dirty="0">
                <a:latin typeface="Trebuchet MS" panose="020B0603020202020204" pitchFamily="34" charset="0"/>
              </a:rPr>
              <a:t>Православный компонент дошкольного образования» разработан с учетом </a:t>
            </a:r>
            <a:r>
              <a:rPr lang="ru-RU" u="sng" dirty="0">
                <a:latin typeface="Trebuchet MS" panose="020B0603020202020204" pitchFamily="34" charset="0"/>
                <a:hlinkClick r:id="rId2" tooltip="Федеральный государственный образовательный стандарт дошкольного образования"/>
              </a:rPr>
              <a:t>«Федерального государственного образовательного стандарта дошкольного образования»</a:t>
            </a:r>
            <a:r>
              <a:rPr lang="ru-RU" dirty="0">
                <a:latin typeface="Trebuchet MS" panose="020B0603020202020204" pitchFamily="34" charset="0"/>
              </a:rPr>
              <a:t>, утвержденного Министерством образования и науки Российской Федерации 17 октября 2013 года</a:t>
            </a:r>
            <a:r>
              <a:rPr lang="ru-RU" dirty="0" smtClean="0">
                <a:latin typeface="Trebuchet MS" panose="020B0603020202020204" pitchFamily="34" charset="0"/>
              </a:rPr>
              <a:t>.</a:t>
            </a:r>
          </a:p>
          <a:p>
            <a:pPr algn="just"/>
            <a:endParaRPr lang="ru-RU" dirty="0">
              <a:latin typeface="Trebuchet MS" panose="020B0603020202020204" pitchFamily="34" charset="0"/>
            </a:endParaRPr>
          </a:p>
          <a:p>
            <a:pPr algn="just"/>
            <a:r>
              <a:rPr lang="ru-RU" dirty="0">
                <a:latin typeface="Trebuchet MS" panose="020B0603020202020204" pitchFamily="34" charset="0"/>
              </a:rPr>
              <a:t>Православный компонент дошкольного образования к основной образовательной программе дошкольного образования (далее «Православный компонент дошкольного образования») позволит православным дошкольным образовательным организациям разрабатывать на его основе собственные программы, а также даст возможность государственным и муниципальным дошкольным образовательным организациям лучше ориентироваться в подборе материала по духовно-нравственному воспитанию, повысить значимость взаимодействия Церкви, семьи, детского сада, осуществлять непрерывность и преемственность процесса духовно-нравственного воспитания с начальным общим образованием.</a:t>
            </a:r>
          </a:p>
          <a:p>
            <a:endParaRPr lang="ru-RU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76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3645" y="609433"/>
            <a:ext cx="1026159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III</a:t>
            </a:r>
            <a:r>
              <a:rPr lang="ru-RU" sz="2400" b="1" dirty="0"/>
              <a:t>. Требования к условиям реализации «Православного компонента к основной общеобразовательной программе дошкольного образования</a:t>
            </a:r>
            <a:r>
              <a:rPr lang="ru-RU" sz="2400" b="1" dirty="0" smtClean="0"/>
              <a:t>»</a:t>
            </a:r>
          </a:p>
          <a:p>
            <a:endParaRPr lang="ru-RU" b="1" dirty="0"/>
          </a:p>
          <a:p>
            <a:endParaRPr lang="ru-RU" b="1" dirty="0"/>
          </a:p>
          <a:p>
            <a:r>
              <a:rPr lang="ru-RU" sz="24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3.5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Требования </a:t>
            </a:r>
            <a:r>
              <a:rPr lang="ru-RU" sz="2400" b="1" dirty="0">
                <a:solidFill>
                  <a:srgbClr val="C00000"/>
                </a:solidFill>
                <a:latin typeface="Trebuchet MS" panose="020B0603020202020204" pitchFamily="34" charset="0"/>
              </a:rPr>
              <a:t>к педагогическим кадрам</a:t>
            </a:r>
            <a:r>
              <a:rPr lang="ru-RU" sz="2400" dirty="0" smtClean="0">
                <a:solidFill>
                  <a:srgbClr val="C00000"/>
                </a:solidFill>
              </a:rPr>
              <a:t>:</a:t>
            </a:r>
          </a:p>
          <a:p>
            <a:endParaRPr lang="ru-RU" sz="2400" dirty="0"/>
          </a:p>
          <a:p>
            <a:pPr lvl="0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83645" y="2844800"/>
            <a:ext cx="10024533" cy="17543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*соответствие </a:t>
            </a:r>
            <a:r>
              <a:rPr lang="ru-RU" dirty="0">
                <a:solidFill>
                  <a:schemeClr val="bg1"/>
                </a:solidFill>
                <a:latin typeface="Trebuchet MS" panose="020B0603020202020204" pitchFamily="34" charset="0"/>
              </a:rPr>
              <a:t>квалификации педагогических и руководящих кадров квалификационным характеристикам, установленным в Едином квалификационном справочнике должностей руководителей, специалистов и служащих (раздел «Квалификационные характеристики должностей работников образования»), утвержденном приказом Министерства здравоохранения и социального развития Российской Федерации от 26 августа 2010 года № 761н);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3644" y="4599126"/>
            <a:ext cx="10024533" cy="64633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*подготовка/переподготовка </a:t>
            </a:r>
            <a:r>
              <a:rPr lang="ru-RU" dirty="0">
                <a:solidFill>
                  <a:schemeClr val="bg1"/>
                </a:solidFill>
                <a:latin typeface="Trebuchet MS" panose="020B0603020202020204" pitchFamily="34" charset="0"/>
              </a:rPr>
              <a:t>педагогических кадров с правом преподавания </a:t>
            </a:r>
            <a:r>
              <a:rPr lang="ru-RU" dirty="0" err="1">
                <a:solidFill>
                  <a:schemeClr val="bg1"/>
                </a:solidFill>
                <a:latin typeface="Trebuchet MS" panose="020B0603020202020204" pitchFamily="34" charset="0"/>
              </a:rPr>
              <a:t>вероучительных</a:t>
            </a:r>
            <a:r>
              <a:rPr lang="ru-RU" dirty="0">
                <a:solidFill>
                  <a:schemeClr val="bg1"/>
                </a:solidFill>
                <a:latin typeface="Trebuchet MS" panose="020B0603020202020204" pitchFamily="34" charset="0"/>
              </a:rPr>
              <a:t> дисциплин (богословские, </a:t>
            </a:r>
            <a:r>
              <a:rPr lang="ru-RU" dirty="0" err="1">
                <a:solidFill>
                  <a:schemeClr val="bg1"/>
                </a:solidFill>
                <a:latin typeface="Trebuchet MS" panose="020B0603020202020204" pitchFamily="34" charset="0"/>
              </a:rPr>
              <a:t>катехизаторские</a:t>
            </a:r>
            <a:r>
              <a:rPr lang="ru-RU" dirty="0">
                <a:solidFill>
                  <a:schemeClr val="bg1"/>
                </a:solidFill>
                <a:latin typeface="Trebuchet MS" panose="020B0603020202020204" pitchFamily="34" charset="0"/>
              </a:rPr>
              <a:t> курсы);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83644" y="5245457"/>
            <a:ext cx="10024533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*систематическое </a:t>
            </a:r>
            <a:r>
              <a:rPr lang="ru-RU" dirty="0">
                <a:solidFill>
                  <a:schemeClr val="bg1"/>
                </a:solidFill>
                <a:latin typeface="Trebuchet MS" panose="020B0603020202020204" pitchFamily="34" charset="0"/>
              </a:rPr>
              <a:t>профессиональное развитие педагогических и руководящих работников;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3644" y="5614789"/>
            <a:ext cx="1002453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rebuchet MS" panose="020B0603020202020204" pitchFamily="34" charset="0"/>
              </a:rPr>
              <a:t>исповедание православной веры и </a:t>
            </a:r>
            <a:r>
              <a:rPr lang="ru-RU" dirty="0" err="1">
                <a:solidFill>
                  <a:schemeClr val="bg1"/>
                </a:solidFill>
                <a:latin typeface="Trebuchet MS" panose="020B0603020202020204" pitchFamily="34" charset="0"/>
              </a:rPr>
              <a:t>воцерковленность</a:t>
            </a:r>
            <a:endParaRPr lang="ru-RU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06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22222" y="722490"/>
            <a:ext cx="7315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Профессиональный стандарт-</a:t>
            </a:r>
          </a:p>
          <a:p>
            <a:r>
              <a:rPr lang="ru-RU" sz="2000" b="1" dirty="0" smtClean="0"/>
              <a:t>характеристика квалификации, </a:t>
            </a:r>
            <a:r>
              <a:rPr lang="ru-RU" sz="2000" b="1" dirty="0"/>
              <a:t>необходимой работнику для осуществления определенного вида профессиональной </a:t>
            </a:r>
            <a:r>
              <a:rPr lang="ru-RU" sz="2000" b="1" dirty="0" smtClean="0"/>
              <a:t>деятельности</a:t>
            </a:r>
          </a:p>
          <a:p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        *</a:t>
            </a:r>
            <a:r>
              <a:rPr lang="ru-RU" sz="2000" dirty="0" smtClean="0"/>
              <a:t>(ст. 195.1 ТК РФ от 30.12.2001 №197ФЗ)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3383280" y="4622786"/>
            <a:ext cx="856107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</a:t>
            </a:r>
          </a:p>
          <a:p>
            <a:pPr algn="ctr"/>
            <a:r>
              <a:rPr lang="ru-RU" sz="5400" b="0" cap="none" spc="0" dirty="0" smtClean="0">
                <a:ln w="0"/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педагога</a:t>
            </a:r>
            <a:endParaRPr lang="ru-RU" sz="5400" b="0" cap="none" spc="0" dirty="0">
              <a:ln w="0"/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18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916030"/>
              </p:ext>
            </p:extLst>
          </p:nvPr>
        </p:nvGraphicFramePr>
        <p:xfrm>
          <a:off x="2589213" y="228600"/>
          <a:ext cx="8349297" cy="392582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8349297"/>
              </a:tblGrid>
              <a:tr h="87847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Основная цель вида профессиональной деятельности: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848058"/>
                      </a:solidFill>
                      <a:prstDash val="solid"/>
                    </a:lnL>
                    <a:lnR w="9525" cap="flat" cmpd="sng" algn="ctr">
                      <a:solidFill>
                        <a:srgbClr val="848058"/>
                      </a:solidFill>
                      <a:prstDash val="solid"/>
                    </a:lnR>
                    <a:lnT w="9525" cap="flat" cmpd="sng" algn="ctr">
                      <a:solidFill>
                        <a:srgbClr val="848058"/>
                      </a:solidFill>
                      <a:prstDash val="solid"/>
                    </a:lnT>
                    <a:lnB w="9525" cap="flat" cmpd="sng" algn="ctr">
                      <a:solidFill>
                        <a:srgbClr val="848058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48058"/>
                    </a:solidFill>
                  </a:tcPr>
                </a:tc>
              </a:tr>
              <a:tr h="219619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Оказание образовательных услуг по основным общеобразовательным программам  образовательными организациями (организациями, осуществляющими обучение) 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848058"/>
                      </a:solidFill>
                      <a:prstDash val="solid"/>
                    </a:lnL>
                    <a:lnR w="9525" cap="flat" cmpd="sng" algn="ctr">
                      <a:solidFill>
                        <a:srgbClr val="848058"/>
                      </a:solidFill>
                      <a:prstDash val="solid"/>
                    </a:lnR>
                    <a:lnT w="9525" cap="flat" cmpd="sng" algn="ctr">
                      <a:solidFill>
                        <a:srgbClr val="848058"/>
                      </a:solidFill>
                      <a:prstDash val="solid"/>
                    </a:lnT>
                    <a:lnB w="9525" cap="flat" cmpd="sng" algn="ctr">
                      <a:solidFill>
                        <a:srgbClr val="848058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 rot="10800000" flipV="1">
            <a:off x="4777740" y="5034825"/>
            <a:ext cx="74142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</a:t>
            </a:r>
          </a:p>
          <a:p>
            <a:pPr algn="ctr"/>
            <a:r>
              <a:rPr lang="ru-RU" sz="5400" dirty="0" smtClean="0">
                <a:ln w="0"/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педагога</a:t>
            </a:r>
            <a:endParaRPr lang="ru-RU" sz="5400" b="0" cap="none" spc="0" dirty="0">
              <a:ln w="0"/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56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00" y="541867"/>
            <a:ext cx="8003822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altLang="ru-RU" sz="3200" dirty="0">
                <a:solidFill>
                  <a:schemeClr val="bg1"/>
                </a:solidFill>
              </a:rPr>
              <a:t>ХАРАКТЕРИСТИКА СТАНДАРТА</a:t>
            </a:r>
            <a:endParaRPr lang="ru-RU" sz="32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14223" y="2099733"/>
            <a:ext cx="7687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009422" y="2099733"/>
            <a:ext cx="9731021" cy="337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2400" dirty="0" smtClean="0">
                <a:latin typeface="Candara" panose="020E0502030303020204" pitchFamily="34" charset="0"/>
              </a:rPr>
              <a:t>*В </a:t>
            </a:r>
            <a:r>
              <a:rPr lang="ru-RU" altLang="ru-RU" sz="2400" dirty="0">
                <a:latin typeface="Candara" panose="020E0502030303020204" pitchFamily="34" charset="0"/>
              </a:rPr>
              <a:t>нем определяются </a:t>
            </a:r>
            <a:r>
              <a:rPr lang="ru-RU" altLang="ru-RU" sz="2400" b="1" dirty="0">
                <a:latin typeface="Candara" panose="020E0502030303020204" pitchFamily="34" charset="0"/>
              </a:rPr>
              <a:t>основные</a:t>
            </a:r>
            <a:r>
              <a:rPr lang="ru-RU" altLang="ru-RU" sz="2400" dirty="0">
                <a:latin typeface="Candara" panose="020E0502030303020204" pitchFamily="34" charset="0"/>
              </a:rPr>
              <a:t> требования к квалификации педагога</a:t>
            </a:r>
            <a:r>
              <a:rPr lang="ru-RU" altLang="ru-RU" sz="2400" dirty="0" smtClean="0">
                <a:latin typeface="Candara" panose="020E0502030303020204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ru-RU" altLang="ru-RU" sz="900" dirty="0">
              <a:latin typeface="Candara" panose="020E0502030303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400" dirty="0" smtClean="0">
                <a:latin typeface="Candara" panose="020E0502030303020204" pitchFamily="34" charset="0"/>
              </a:rPr>
              <a:t>*Может </a:t>
            </a:r>
            <a:r>
              <a:rPr lang="ru-RU" altLang="ru-RU" sz="2400" dirty="0">
                <a:latin typeface="Candara" panose="020E0502030303020204" pitchFamily="34" charset="0"/>
              </a:rPr>
              <a:t>дополнятся региональными </a:t>
            </a:r>
            <a:r>
              <a:rPr lang="ru-RU" altLang="ru-RU" sz="2400" dirty="0" smtClean="0">
                <a:latin typeface="Candara" panose="020E0502030303020204" pitchFamily="34" charset="0"/>
              </a:rPr>
              <a:t>требованиями</a:t>
            </a:r>
          </a:p>
          <a:p>
            <a:pPr>
              <a:lnSpc>
                <a:spcPct val="90000"/>
              </a:lnSpc>
            </a:pPr>
            <a:endParaRPr lang="ru-RU" altLang="ru-RU" sz="900" dirty="0">
              <a:latin typeface="Candara" panose="020E0502030303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400" dirty="0" smtClean="0">
                <a:latin typeface="Candara" panose="020E0502030303020204" pitchFamily="34" charset="0"/>
              </a:rPr>
              <a:t>*Может </a:t>
            </a:r>
            <a:r>
              <a:rPr lang="ru-RU" altLang="ru-RU" sz="2400" dirty="0">
                <a:latin typeface="Candara" panose="020E0502030303020204" pitchFamily="34" charset="0"/>
              </a:rPr>
              <a:t>быть дополнен внутренним стандартом образовательного </a:t>
            </a:r>
            <a:r>
              <a:rPr lang="ru-RU" altLang="ru-RU" sz="2400" dirty="0" smtClean="0">
                <a:latin typeface="Candara" panose="020E0502030303020204" pitchFamily="34" charset="0"/>
              </a:rPr>
              <a:t>учреждения</a:t>
            </a:r>
          </a:p>
          <a:p>
            <a:pPr>
              <a:lnSpc>
                <a:spcPct val="90000"/>
              </a:lnSpc>
            </a:pPr>
            <a:endParaRPr lang="ru-RU" altLang="ru-RU" sz="900" dirty="0">
              <a:latin typeface="Candara" panose="020E0502030303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400" dirty="0" smtClean="0">
                <a:latin typeface="Candara" panose="020E0502030303020204" pitchFamily="34" charset="0"/>
              </a:rPr>
              <a:t>*Является </a:t>
            </a:r>
            <a:r>
              <a:rPr lang="ru-RU" altLang="ru-RU" sz="2400" dirty="0">
                <a:latin typeface="Candara" panose="020E0502030303020204" pitchFamily="34" charset="0"/>
              </a:rPr>
              <a:t>уровневым, учитывающим специфику работы педагогов дошкольного учреждения и </a:t>
            </a:r>
            <a:r>
              <a:rPr lang="ru-RU" altLang="ru-RU" sz="2400" dirty="0" smtClean="0">
                <a:latin typeface="Candara" panose="020E0502030303020204" pitchFamily="34" charset="0"/>
              </a:rPr>
              <a:t>школы</a:t>
            </a:r>
          </a:p>
          <a:p>
            <a:pPr>
              <a:lnSpc>
                <a:spcPct val="90000"/>
              </a:lnSpc>
            </a:pPr>
            <a:endParaRPr lang="ru-RU" altLang="ru-RU" sz="900" dirty="0">
              <a:latin typeface="Candara" panose="020E0502030303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400" dirty="0" smtClean="0">
                <a:latin typeface="Candara" panose="020E0502030303020204" pitchFamily="34" charset="0"/>
              </a:rPr>
              <a:t>*Отражает </a:t>
            </a:r>
            <a:r>
              <a:rPr lang="ru-RU" altLang="ru-RU" sz="2400" dirty="0">
                <a:latin typeface="Candara" panose="020E0502030303020204" pitchFamily="34" charset="0"/>
              </a:rPr>
              <a:t>структуру профессиональной деятельности </a:t>
            </a:r>
            <a:r>
              <a:rPr lang="ru-RU" altLang="ru-RU" sz="2400" dirty="0" smtClean="0">
                <a:latin typeface="Candara" panose="020E0502030303020204" pitchFamily="34" charset="0"/>
              </a:rPr>
              <a:t>педагога</a:t>
            </a:r>
          </a:p>
          <a:p>
            <a:pPr>
              <a:lnSpc>
                <a:spcPct val="90000"/>
              </a:lnSpc>
            </a:pPr>
            <a:endParaRPr lang="ru-RU" altLang="ru-RU" sz="900" dirty="0">
              <a:latin typeface="Candara" panose="020E0502030303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400" dirty="0" smtClean="0">
                <a:latin typeface="Candara" panose="020E0502030303020204" pitchFamily="34" charset="0"/>
              </a:rPr>
              <a:t>*Выдвигает </a:t>
            </a:r>
            <a:r>
              <a:rPr lang="ru-RU" altLang="ru-RU" sz="2400" dirty="0">
                <a:latin typeface="Candara" panose="020E0502030303020204" pitchFamily="34" charset="0"/>
              </a:rPr>
              <a:t>требования к личностным качествам педагога</a:t>
            </a:r>
            <a:endParaRPr lang="ru-RU" altLang="ru-RU" sz="2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867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99139" y="152401"/>
            <a:ext cx="8850924" cy="107721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altLang="ru-RU" sz="3200" dirty="0">
                <a:solidFill>
                  <a:schemeClr val="bg1"/>
                </a:solidFill>
                <a:latin typeface="Candara" panose="020E0502030303020204" pitchFamily="34" charset="0"/>
              </a:rPr>
              <a:t>ФУНКЦИИ ПРОФЕССИОНАЛЬНОГО СТАНДАРТА ПЕДАГОГА</a:t>
            </a:r>
            <a:endParaRPr lang="ru-RU" sz="32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3985" y="2309447"/>
            <a:ext cx="926123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3200" dirty="0" smtClean="0">
                <a:latin typeface="Candara" panose="020E0502030303020204" pitchFamily="34" charset="0"/>
              </a:rPr>
              <a:t>*Преодоление </a:t>
            </a:r>
            <a:r>
              <a:rPr lang="ru-RU" altLang="ru-RU" sz="3200" dirty="0">
                <a:latin typeface="Candara" panose="020E0502030303020204" pitchFamily="34" charset="0"/>
              </a:rPr>
              <a:t>технократического подхода в оценке труда </a:t>
            </a:r>
            <a:r>
              <a:rPr lang="ru-RU" altLang="ru-RU" sz="3200" dirty="0" smtClean="0">
                <a:latin typeface="Candara" panose="020E0502030303020204" pitchFamily="34" charset="0"/>
              </a:rPr>
              <a:t>педагога</a:t>
            </a:r>
          </a:p>
          <a:p>
            <a:endParaRPr lang="ru-RU" altLang="ru-RU" sz="900" dirty="0">
              <a:latin typeface="Candara" panose="020E0502030303020204" pitchFamily="34" charset="0"/>
            </a:endParaRPr>
          </a:p>
          <a:p>
            <a:r>
              <a:rPr lang="ru-RU" altLang="ru-RU" sz="3200" dirty="0" smtClean="0">
                <a:latin typeface="Candara" panose="020E0502030303020204" pitchFamily="34" charset="0"/>
              </a:rPr>
              <a:t>*Обеспечение </a:t>
            </a:r>
            <a:r>
              <a:rPr lang="ru-RU" altLang="ru-RU" sz="3200" dirty="0">
                <a:latin typeface="Candara" panose="020E0502030303020204" pitchFamily="34" charset="0"/>
              </a:rPr>
              <a:t>координированный рост свободы и ответственности педагога за результаты </a:t>
            </a:r>
            <a:r>
              <a:rPr lang="ru-RU" altLang="ru-RU" sz="3200" dirty="0" smtClean="0">
                <a:latin typeface="Candara" panose="020E0502030303020204" pitchFamily="34" charset="0"/>
              </a:rPr>
              <a:t>труда</a:t>
            </a:r>
          </a:p>
          <a:p>
            <a:endParaRPr lang="ru-RU" altLang="ru-RU" sz="900" dirty="0">
              <a:latin typeface="Candara" panose="020E0502030303020204" pitchFamily="34" charset="0"/>
            </a:endParaRPr>
          </a:p>
          <a:p>
            <a:r>
              <a:rPr lang="ru-RU" altLang="ru-RU" sz="3200" dirty="0" smtClean="0">
                <a:latin typeface="Candara" panose="020E0502030303020204" pitchFamily="34" charset="0"/>
              </a:rPr>
              <a:t>*Мотивация </a:t>
            </a:r>
            <a:r>
              <a:rPr lang="ru-RU" altLang="ru-RU" sz="3200" dirty="0">
                <a:latin typeface="Candara" panose="020E0502030303020204" pitchFamily="34" charset="0"/>
              </a:rPr>
              <a:t>педагога на </a:t>
            </a:r>
            <a:r>
              <a:rPr lang="ru-RU" altLang="ru-RU" sz="3200" b="1" dirty="0">
                <a:latin typeface="Candara" panose="020E0502030303020204" pitchFamily="34" charset="0"/>
              </a:rPr>
              <a:t>постоянное</a:t>
            </a:r>
            <a:r>
              <a:rPr lang="ru-RU" altLang="ru-RU" sz="3200" dirty="0">
                <a:latin typeface="Candara" panose="020E0502030303020204" pitchFamily="34" charset="0"/>
              </a:rPr>
              <a:t> повышение квалификации</a:t>
            </a:r>
          </a:p>
          <a:p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424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3293" y="152399"/>
            <a:ext cx="9999784" cy="107721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altLang="ru-RU" sz="3200" dirty="0">
                <a:solidFill>
                  <a:schemeClr val="bg1"/>
                </a:solidFill>
                <a:latin typeface="Candara" panose="020E0502030303020204" pitchFamily="34" charset="0"/>
              </a:rPr>
              <a:t>ОБЛАСТЬ ПРИМЕНЕНИЯ ПРОФЕССИОНАЛЬНОГО СТАНДАРТА ПЕДАГОГА</a:t>
            </a:r>
            <a:endParaRPr lang="ru-RU" sz="320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23293" y="2239108"/>
            <a:ext cx="999978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3200" dirty="0">
                <a:latin typeface="Candara" panose="020E0502030303020204" pitchFamily="34" charset="0"/>
              </a:rPr>
              <a:t>*</a:t>
            </a:r>
            <a:r>
              <a:rPr lang="ru-RU" altLang="ru-RU" sz="3200" dirty="0" smtClean="0">
                <a:latin typeface="Candara" panose="020E0502030303020204" pitchFamily="34" charset="0"/>
              </a:rPr>
              <a:t>При </a:t>
            </a:r>
            <a:r>
              <a:rPr lang="ru-RU" altLang="ru-RU" sz="3200" dirty="0">
                <a:latin typeface="Candara" panose="020E0502030303020204" pitchFamily="34" charset="0"/>
              </a:rPr>
              <a:t>приеме на работу в образовательное учреждение на должность «педагог</a:t>
            </a:r>
            <a:r>
              <a:rPr lang="ru-RU" altLang="ru-RU" sz="3200" dirty="0" smtClean="0">
                <a:latin typeface="Candara" panose="020E0502030303020204" pitchFamily="34" charset="0"/>
              </a:rPr>
              <a:t>»</a:t>
            </a:r>
          </a:p>
          <a:p>
            <a:endParaRPr lang="ru-RU" altLang="ru-RU" sz="900" dirty="0">
              <a:latin typeface="Candara" panose="020E0502030303020204" pitchFamily="34" charset="0"/>
            </a:endParaRPr>
          </a:p>
          <a:p>
            <a:r>
              <a:rPr lang="ru-RU" altLang="ru-RU" sz="3200" dirty="0" smtClean="0">
                <a:latin typeface="Candara" panose="020E0502030303020204" pitchFamily="34" charset="0"/>
              </a:rPr>
              <a:t>*При </a:t>
            </a:r>
            <a:r>
              <a:rPr lang="ru-RU" altLang="ru-RU" sz="3200" dirty="0">
                <a:latin typeface="Candara" panose="020E0502030303020204" pitchFamily="34" charset="0"/>
              </a:rPr>
              <a:t>проведении аттестации региональными органами исполнительной власти, осуществляющими управление в сфере </a:t>
            </a:r>
            <a:r>
              <a:rPr lang="ru-RU" altLang="ru-RU" sz="3200" dirty="0" err="1" smtClean="0">
                <a:latin typeface="Candara" panose="020E0502030303020204" pitchFamily="34" charset="0"/>
              </a:rPr>
              <a:t>образовани</a:t>
            </a:r>
            <a:endParaRPr lang="ru-RU" altLang="ru-RU" sz="3200" dirty="0" smtClean="0">
              <a:latin typeface="Candara" panose="020E0502030303020204" pitchFamily="34" charset="0"/>
            </a:endParaRPr>
          </a:p>
          <a:p>
            <a:endParaRPr lang="ru-RU" altLang="ru-RU" sz="900" dirty="0">
              <a:latin typeface="Candara" panose="020E0502030303020204" pitchFamily="34" charset="0"/>
            </a:endParaRPr>
          </a:p>
          <a:p>
            <a:r>
              <a:rPr lang="ru-RU" altLang="ru-RU" sz="3200" dirty="0" smtClean="0">
                <a:latin typeface="Candara" panose="020E0502030303020204" pitchFamily="34" charset="0"/>
              </a:rPr>
              <a:t>*При </a:t>
            </a:r>
            <a:r>
              <a:rPr lang="ru-RU" altLang="ru-RU" sz="3200" dirty="0">
                <a:latin typeface="Candara" panose="020E0502030303020204" pitchFamily="34" charset="0"/>
              </a:rPr>
              <a:t>проведении аттестации педагогов самими образовательными организациями, в случае предоставления им соответствующих полномочий.</a:t>
            </a:r>
            <a:endParaRPr lang="ru-RU" altLang="ru-RU" sz="3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337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231698"/>
              </p:ext>
            </p:extLst>
          </p:nvPr>
        </p:nvGraphicFramePr>
        <p:xfrm>
          <a:off x="1738488" y="139802"/>
          <a:ext cx="10272889" cy="659897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388095"/>
                <a:gridCol w="4884794"/>
              </a:tblGrid>
              <a:tr h="972949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Описание трудовых функций,  входящих в профессиональный стандарт  (функциональная карта вида профессиональной деятельности)</a:t>
                      </a:r>
                    </a:p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387" marR="1538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Обобщенные трудовые функции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387" marR="153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Трудовые функции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387" marR="15387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31922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Педагогическая деятельность по проектированию и реализации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образовательного процесса в образовательных организациях  дошкольного, начального общего, основного общего, среднего общего образования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387" marR="1538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Общепедагогическая функция. Обучение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387" marR="1538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27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Воспитательная деятельность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387" marR="1538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09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Развивающая деятельность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387" marR="1538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24707">
                <a:tc row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Педагогическая деятельность по проектированию и реализации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основных общеобразовательных программ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387" marR="15387" marT="0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Педагогическая деятельность по реализации программ дошкольного образования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387" marR="15387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247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Педагогическая деятельность по реализации программ начального общего образования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387" marR="1538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247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Педагогическая деятельность по реализации программ основного и среднего общего образования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387" marR="1538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319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«Предметное обучение. Математика»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387" marR="1538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763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«Предметное обучение. Русский язык»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387" marR="1538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02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658665" y="100982"/>
            <a:ext cx="8568952" cy="936104"/>
          </a:xfrm>
          <a:prstGeom prst="roundRect">
            <a:avLst/>
          </a:prstGeom>
          <a:solidFill>
            <a:srgbClr val="CF543F"/>
          </a:solidFill>
          <a:ln w="25400" cap="flat" cmpd="sng" algn="ctr">
            <a:solidFill>
              <a:sysClr val="window" lastClr="FFFFFF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12213" y="1991924"/>
            <a:ext cx="2656420" cy="3719121"/>
          </a:xfrm>
          <a:prstGeom prst="roundRect">
            <a:avLst/>
          </a:prstGeom>
          <a:gradFill rotWithShape="1">
            <a:gsLst>
              <a:gs pos="0">
                <a:srgbClr val="786C71">
                  <a:lumMod val="95000"/>
                </a:srgbClr>
              </a:gs>
              <a:gs pos="100000">
                <a:srgbClr val="786C71">
                  <a:shade val="82000"/>
                  <a:satMod val="125000"/>
                  <a:lumMod val="74000"/>
                </a:srgbClr>
              </a:gs>
            </a:gsLst>
            <a:lin ang="5400000" scaled="0"/>
          </a:gradFill>
          <a:ln>
            <a:noFill/>
          </a:ln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rgbClr val="786C71">
                <a:shade val="30000"/>
                <a:satMod val="120000"/>
              </a:srgb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239285" y="1469742"/>
            <a:ext cx="3744416" cy="962577"/>
          </a:xfrm>
          <a:prstGeom prst="ellipse">
            <a:avLst/>
          </a:prstGeom>
          <a:gradFill rotWithShape="1">
            <a:gsLst>
              <a:gs pos="0">
                <a:srgbClr val="B5AE53">
                  <a:lumMod val="95000"/>
                </a:srgbClr>
              </a:gs>
              <a:gs pos="100000">
                <a:srgbClr val="B5AE53">
                  <a:shade val="82000"/>
                  <a:satMod val="125000"/>
                  <a:lumMod val="74000"/>
                </a:srgbClr>
              </a:gs>
            </a:gsLst>
            <a:lin ang="5400000" scaled="0"/>
          </a:gradFill>
          <a:ln>
            <a:noFill/>
          </a:ln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rgbClr val="B5AE53">
                <a:shade val="30000"/>
                <a:satMod val="120000"/>
              </a:srgb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394017" y="3078815"/>
            <a:ext cx="3744416" cy="962577"/>
          </a:xfrm>
          <a:prstGeom prst="ellipse">
            <a:avLst/>
          </a:prstGeom>
          <a:solidFill>
            <a:srgbClr val="E8B54D"/>
          </a:solidFill>
          <a:ln w="25400" cap="flat" cmpd="sng" algn="ctr">
            <a:solidFill>
              <a:sysClr val="window" lastClr="FFFFFF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391614" y="4563947"/>
            <a:ext cx="3744416" cy="962577"/>
          </a:xfrm>
          <a:prstGeom prst="ellipse">
            <a:avLst/>
          </a:prstGeom>
          <a:gradFill rotWithShape="1">
            <a:gsLst>
              <a:gs pos="0">
                <a:srgbClr val="93A299">
                  <a:lumMod val="95000"/>
                </a:srgbClr>
              </a:gs>
              <a:gs pos="100000">
                <a:srgbClr val="93A299">
                  <a:shade val="82000"/>
                  <a:satMod val="125000"/>
                  <a:lumMod val="74000"/>
                </a:srgbClr>
              </a:gs>
            </a:gsLst>
            <a:lin ang="5400000" scaled="0"/>
          </a:gradFill>
          <a:ln>
            <a:noFill/>
          </a:ln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rgbClr val="93A299">
                <a:shade val="30000"/>
                <a:satMod val="120000"/>
              </a:srgb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319165" y="1132912"/>
            <a:ext cx="690643" cy="5559026"/>
          </a:xfrm>
          <a:prstGeom prst="roundRect">
            <a:avLst/>
          </a:prstGeom>
          <a:gradFill rotWithShape="1">
            <a:gsLst>
              <a:gs pos="28000">
                <a:srgbClr val="CF543F">
                  <a:tint val="18000"/>
                  <a:satMod val="120000"/>
                  <a:lumMod val="88000"/>
                </a:srgbClr>
              </a:gs>
              <a:gs pos="100000">
                <a:srgbClr val="CF543F">
                  <a:tint val="40000"/>
                  <a:satMod val="100000"/>
                  <a:lumMod val="78000"/>
                </a:srgbClr>
              </a:gs>
            </a:gsLst>
            <a:lin ang="5400000" scaled="0"/>
          </a:gradFill>
          <a:ln w="9525" cap="flat" cmpd="sng" algn="ctr">
            <a:solidFill>
              <a:srgbClr val="CF543F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vert="wordArtVert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3009808" y="3790545"/>
            <a:ext cx="668612" cy="121880"/>
          </a:xfrm>
          <a:prstGeom prst="rightArrow">
            <a:avLst/>
          </a:prstGeom>
          <a:solidFill>
            <a:srgbClr val="93A299"/>
          </a:solidFill>
          <a:ln w="15875" cap="flat" cmpd="sng" algn="ctr">
            <a:solidFill>
              <a:srgbClr val="93A299">
                <a:shade val="50000"/>
                <a:shade val="75000"/>
                <a:satMod val="125000"/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5168" y="1441520"/>
            <a:ext cx="879536" cy="580711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defTabSz="914400"/>
            <a:r>
              <a:rPr lang="ru-RU" sz="4000" b="1" dirty="0" smtClean="0">
                <a:ln w="1905"/>
                <a:gradFill>
                  <a:gsLst>
                    <a:gs pos="0">
                      <a:srgbClr val="786C71">
                        <a:shade val="20000"/>
                        <a:satMod val="200000"/>
                      </a:srgbClr>
                    </a:gs>
                    <a:gs pos="78000">
                      <a:srgbClr val="786C71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86C71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</a:rPr>
              <a:t>ФУНКЦИИ</a:t>
            </a:r>
            <a:endParaRPr lang="ru-RU" sz="4000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09116" y="2482815"/>
            <a:ext cx="2404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sz="2000" b="1" dirty="0" smtClean="0">
                <a:solidFill>
                  <a:srgbClr val="CF543F">
                    <a:lumMod val="40000"/>
                    <a:lumOff val="60000"/>
                  </a:srgbClr>
                </a:solidFill>
                <a:latin typeface="Trebuchet MS"/>
              </a:rPr>
              <a:t>Педагогическая деятельность</a:t>
            </a:r>
          </a:p>
          <a:p>
            <a:pPr defTabSz="914400"/>
            <a:r>
              <a:rPr lang="ru-RU" sz="2000" b="1" dirty="0" smtClean="0">
                <a:solidFill>
                  <a:srgbClr val="CF543F">
                    <a:lumMod val="40000"/>
                    <a:lumOff val="60000"/>
                  </a:srgbClr>
                </a:solidFill>
                <a:latin typeface="Trebuchet MS"/>
              </a:rPr>
              <a:t>по реализации программ дошкольного образования</a:t>
            </a:r>
            <a:endParaRPr lang="ru-RU" sz="2000" b="1" dirty="0">
              <a:solidFill>
                <a:srgbClr val="CF543F">
                  <a:lumMod val="40000"/>
                  <a:lumOff val="60000"/>
                </a:srgbClr>
              </a:solidFill>
              <a:latin typeface="Trebuchet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8780" y="232160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sz="2800" b="1" dirty="0" smtClean="0">
                <a:ln w="12700">
                  <a:solidFill>
                    <a:srgbClr val="564B3C">
                      <a:satMod val="155000"/>
                    </a:srgbClr>
                  </a:solidFill>
                  <a:prstDash val="solid"/>
                </a:ln>
                <a:solidFill>
                  <a:srgbClr val="ECEDD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ebuchet MS"/>
              </a:rPr>
              <a:t>Проектирование и реализация ООП</a:t>
            </a:r>
            <a:endParaRPr lang="ru-RU" sz="2800" b="1" dirty="0">
              <a:ln w="12700">
                <a:solidFill>
                  <a:srgbClr val="564B3C">
                    <a:satMod val="155000"/>
                  </a:srgbClr>
                </a:solidFill>
                <a:prstDash val="solid"/>
              </a:ln>
              <a:solidFill>
                <a:srgbClr val="ECEDD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ebuchet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48813" y="1735915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dirty="0" smtClean="0">
                <a:solidFill>
                  <a:prstClr val="black"/>
                </a:solidFill>
                <a:latin typeface="Trebuchet MS"/>
              </a:rPr>
              <a:t>Трудовая деятельность</a:t>
            </a:r>
            <a:endParaRPr lang="ru-RU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020821" y="3375437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dirty="0" smtClean="0">
                <a:solidFill>
                  <a:prstClr val="black"/>
                </a:solidFill>
                <a:latin typeface="Trebuchet MS"/>
              </a:rPr>
              <a:t>Необходимые умения</a:t>
            </a:r>
            <a:endParaRPr lang="ru-RU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092829" y="4860569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dirty="0" smtClean="0">
                <a:solidFill>
                  <a:prstClr val="black"/>
                </a:solidFill>
                <a:latin typeface="Trebuchet MS"/>
              </a:rPr>
              <a:t>Необходимые знания</a:t>
            </a:r>
            <a:endParaRPr lang="ru-RU" dirty="0">
              <a:solidFill>
                <a:prstClr val="black"/>
              </a:solidFill>
              <a:latin typeface="Trebuchet MS"/>
            </a:endParaRPr>
          </a:p>
        </p:txBody>
      </p:sp>
      <p:cxnSp>
        <p:nvCxnSpPr>
          <p:cNvPr id="18" name="Прямая со стрелкой 17"/>
          <p:cNvCxnSpPr>
            <a:stCxn id="13" idx="3"/>
          </p:cNvCxnSpPr>
          <p:nvPr/>
        </p:nvCxnSpPr>
        <p:spPr>
          <a:xfrm flipV="1">
            <a:off x="6414028" y="1951031"/>
            <a:ext cx="1826848" cy="1501280"/>
          </a:xfrm>
          <a:prstGeom prst="straightConnector1">
            <a:avLst/>
          </a:prstGeom>
          <a:noFill/>
          <a:ln w="76200" cap="flat" cmpd="sng" algn="ctr">
            <a:solidFill>
              <a:srgbClr val="CF543F">
                <a:lumMod val="75000"/>
              </a:srgbClr>
            </a:solidFill>
            <a:prstDash val="solid"/>
            <a:tailEnd type="arrow"/>
          </a:ln>
          <a:effectLst/>
        </p:spPr>
      </p:cxnSp>
      <p:cxnSp>
        <p:nvCxnSpPr>
          <p:cNvPr id="19" name="Прямая со стрелкой 18"/>
          <p:cNvCxnSpPr/>
          <p:nvPr/>
        </p:nvCxnSpPr>
        <p:spPr>
          <a:xfrm flipV="1">
            <a:off x="6402426" y="3553567"/>
            <a:ext cx="2001794" cy="6536"/>
          </a:xfrm>
          <a:prstGeom prst="straightConnector1">
            <a:avLst/>
          </a:prstGeom>
          <a:noFill/>
          <a:ln w="76200" cap="flat" cmpd="sng" algn="ctr">
            <a:solidFill>
              <a:srgbClr val="CF543F">
                <a:lumMod val="75000"/>
              </a:srgbClr>
            </a:solidFill>
            <a:prstDash val="solid"/>
            <a:tailEnd type="arrow"/>
          </a:ln>
          <a:effectLst/>
        </p:spPr>
      </p:cxnSp>
      <p:cxnSp>
        <p:nvCxnSpPr>
          <p:cNvPr id="20" name="Прямая со стрелкой 19"/>
          <p:cNvCxnSpPr/>
          <p:nvPr/>
        </p:nvCxnSpPr>
        <p:spPr>
          <a:xfrm>
            <a:off x="6414028" y="3661359"/>
            <a:ext cx="1977586" cy="1418523"/>
          </a:xfrm>
          <a:prstGeom prst="straightConnector1">
            <a:avLst/>
          </a:prstGeom>
          <a:noFill/>
          <a:ln w="76200" cap="flat" cmpd="sng" algn="ctr">
            <a:solidFill>
              <a:srgbClr val="CF543F">
                <a:lumMod val="75000"/>
              </a:srgbClr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948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1670756" y="-1"/>
            <a:ext cx="10250311" cy="6084711"/>
          </a:xfrm>
          <a:prstGeom prst="rect">
            <a:avLst/>
          </a:prstGeom>
          <a:solidFill>
            <a:srgbClr val="848058"/>
          </a:solidFill>
          <a:ln w="25400" cap="flat" cmpd="sng" algn="ctr">
            <a:solidFill>
              <a:sysClr val="window" lastClr="FFFFFF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182880" defTabSz="9144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786C71">
                  <a:lumMod val="75000"/>
                </a:srgbClr>
              </a:buClr>
              <a:buSzPct val="130000"/>
              <a:buFont typeface="Georgia" pitchFamily="18" charset="0"/>
              <a:buChar char="*"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</a:t>
            </a: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в разработке основной образовательной программы образовательной организации в соответствии с федеральным государственным образовательным стандартом дошкольного образования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182880" defTabSz="9144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786C71">
                  <a:lumMod val="75000"/>
                </a:srgbClr>
              </a:buClr>
              <a:buSzPct val="130000"/>
              <a:buFont typeface="Georgia" pitchFamily="18" charset="0"/>
              <a:buChar char="*"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безопасной и психологически комфортной образовательной среды образовательной организации через обеспечение безопасности жизни детей, поддержание эмоционального</a:t>
            </a: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благополучия ребенка в период пребывания в образовательной организации</a:t>
            </a:r>
          </a:p>
          <a:p>
            <a:pPr marL="228600" marR="0" lvl="0" indent="-182880" defTabSz="9144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786C71">
                  <a:lumMod val="75000"/>
                </a:srgbClr>
              </a:buClr>
              <a:buSzPct val="130000"/>
              <a:buFont typeface="Georgia" pitchFamily="18" charset="0"/>
              <a:buChar char="*"/>
              <a:tabLst/>
              <a:defRPr/>
            </a:pP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и реализация образовательной</a:t>
            </a: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 в группе детей раннего и/или дошкольного возраста в соответствии ФГОС и основными образовательными программами</a:t>
            </a:r>
          </a:p>
          <a:p>
            <a:pPr marL="228600" marR="0" lvl="0" indent="-182880" defTabSz="9144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786C71">
                  <a:lumMod val="75000"/>
                </a:srgbClr>
              </a:buClr>
              <a:buSzPct val="130000"/>
              <a:buFont typeface="Georgia" pitchFamily="18" charset="0"/>
              <a:buChar char="*"/>
              <a:tabLst/>
              <a:defRPr/>
            </a:pP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педагогических рекомендаций специалистов (психолога, логопеда, дефектолога и др.) в работе с детьми, испытывающими трудности в освоении программы, а также с детьми с особыми образовательными потребностями. </a:t>
            </a:r>
          </a:p>
          <a:p>
            <a:pPr marL="228600" marR="0" lvl="0" indent="-182880" defTabSz="9144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786C71">
                  <a:lumMod val="75000"/>
                </a:srgbClr>
              </a:buClr>
              <a:buSzPct val="130000"/>
              <a:buFont typeface="Georgia" pitchFamily="18" charset="0"/>
              <a:buChar char="*"/>
              <a:tabLst/>
              <a:defRPr/>
            </a:pPr>
            <a:r>
              <a:rPr lang="ru-RU" sz="1400" b="1" dirty="0" smtClean="0">
                <a:solidFill>
                  <a:sysClr val="window" lastClr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профессионально значимых компетенций, необходимых для решения образовательных задач развития детей раннего и дошкольного возраста с учетом возрастных и индивидуальных особенностях их развития</a:t>
            </a:r>
            <a:endParaRPr kumimoji="0" lang="ru-RU" sz="1400" b="1" i="0" u="none" strike="noStrike" kern="1200" cap="none" spc="0" normalizeH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182880" defTabSz="9144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786C71">
                  <a:lumMod val="75000"/>
                </a:srgbClr>
              </a:buClr>
              <a:buSzPct val="130000"/>
              <a:buFont typeface="Georgia" pitchFamily="18" charset="0"/>
              <a:buChar char="*"/>
              <a:tabLst/>
              <a:defRPr/>
            </a:pP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психологической готовности к школьному обучению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182880" defTabSz="9144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786C71">
                  <a:lumMod val="75000"/>
                </a:srgbClr>
              </a:buClr>
              <a:buSzPct val="130000"/>
              <a:buFont typeface="Georgia" pitchFamily="18" charset="0"/>
              <a:buChar char="*"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позитивного психологического климата в группе и условий для доброжелательных отношений между детьми, в том числе принадлежащими к разным национально-культурным, религиозным общностям и социальным слоям, а также с различными (в том числе ограниченными) возможностями здоровья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182880" defTabSz="9144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786C71">
                  <a:lumMod val="75000"/>
                </a:srgbClr>
              </a:buClr>
              <a:buSzPct val="130000"/>
              <a:buFont typeface="Georgia" pitchFamily="18" charset="0"/>
              <a:buChar char="*"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видов деятельности, осуществляемых в раннем и дошкольном возрасте: предметной,  познавательно-исследовательской, игры (ролевой, режиссерской, с правилом), продуктивной; конструирования, создания широких возможностей для развития свободной игры детей, в том числе обеспечение игрового времени и пространства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182880" defTabSz="9144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786C71">
                  <a:lumMod val="75000"/>
                </a:srgbClr>
              </a:buClr>
              <a:buSzPct val="130000"/>
              <a:buFont typeface="Georgia" pitchFamily="18" charset="0"/>
              <a:buChar char="*"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конструктивного  взаимодействия детей в разных видах деятельности, создание условий для свободного выбора детьми деятельности, участников совместной деятельности, материалов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182880" defTabSz="9144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786C71">
                  <a:lumMod val="75000"/>
                </a:srgbClr>
              </a:buClr>
              <a:buSzPct val="130000"/>
              <a:buFont typeface="Georgia" pitchFamily="18" charset="0"/>
              <a:buChar char="*"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использование </a:t>
            </a:r>
            <a:r>
              <a:rPr kumimoji="0" 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недирективной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помощи и поддержка детской инициативы и самостоятельности в разных видах деятельности</a:t>
            </a:r>
          </a:p>
          <a:p>
            <a:pPr marL="228600" marR="0" lvl="0" indent="-182880" defTabSz="9144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786C71">
                  <a:lumMod val="75000"/>
                </a:srgbClr>
              </a:buClr>
              <a:buSzPct val="130000"/>
              <a:buFont typeface="Georgia" pitchFamily="18" charset="0"/>
              <a:buChar char="*"/>
              <a:tabLst/>
              <a:defRPr/>
            </a:pPr>
            <a:r>
              <a:rPr lang="ru-RU" sz="1400" b="1" dirty="0" smtClean="0">
                <a:solidFill>
                  <a:sysClr val="window" lastClr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образовательного процесса на основе непосредственного общения с каждым ребенком с учетом его особых образовательных потребностей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78400" y="5892800"/>
            <a:ext cx="67620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Педагогическая деятельность по реализации программ дошкольного образования</a:t>
            </a:r>
            <a:r>
              <a:rPr lang="ru-RU" dirty="0"/>
              <a:t/>
            </a:r>
            <a:br>
              <a:rPr lang="ru-RU" dirty="0"/>
            </a:br>
            <a:r>
              <a:rPr lang="ru-RU" sz="1600" b="1" dirty="0">
                <a:solidFill>
                  <a:srgbClr val="FF0000"/>
                </a:solidFill>
              </a:rPr>
              <a:t>Трудовые 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200229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316</TotalTime>
  <Words>921</Words>
  <Application>Microsoft Office PowerPoint</Application>
  <PresentationFormat>Широкоэкранный</PresentationFormat>
  <Paragraphs>100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Candara</vt:lpstr>
      <vt:lpstr>Century Gothic</vt:lpstr>
      <vt:lpstr>Georgia</vt:lpstr>
      <vt:lpstr>Times New Roman</vt:lpstr>
      <vt:lpstr>Trebuchet MS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Тынянских</dc:creator>
  <cp:lastModifiedBy>Виктория Тынянских</cp:lastModifiedBy>
  <cp:revision>32</cp:revision>
  <dcterms:created xsi:type="dcterms:W3CDTF">2015-11-11T13:55:57Z</dcterms:created>
  <dcterms:modified xsi:type="dcterms:W3CDTF">2015-11-12T10:48:05Z</dcterms:modified>
</cp:coreProperties>
</file>