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56" r:id="rId2"/>
    <p:sldId id="357" r:id="rId3"/>
    <p:sldId id="323" r:id="rId4"/>
    <p:sldId id="328" r:id="rId5"/>
    <p:sldId id="361" r:id="rId6"/>
    <p:sldId id="362" r:id="rId7"/>
    <p:sldId id="341" r:id="rId8"/>
    <p:sldId id="360" r:id="rId9"/>
    <p:sldId id="339" r:id="rId10"/>
    <p:sldId id="355" r:id="rId11"/>
    <p:sldId id="285" r:id="rId12"/>
    <p:sldId id="329" r:id="rId13"/>
    <p:sldId id="331" r:id="rId14"/>
    <p:sldId id="278" r:id="rId15"/>
    <p:sldId id="326" r:id="rId16"/>
    <p:sldId id="333" r:id="rId17"/>
    <p:sldId id="334" r:id="rId18"/>
    <p:sldId id="309" r:id="rId19"/>
    <p:sldId id="276" r:id="rId20"/>
    <p:sldId id="3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lgi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059" autoAdjust="0"/>
    <p:restoredTop sz="86323" autoAdjust="0"/>
  </p:normalViewPr>
  <p:slideViewPr>
    <p:cSldViewPr>
      <p:cViewPr>
        <p:scale>
          <a:sx n="71" d="100"/>
          <a:sy n="71" d="100"/>
        </p:scale>
        <p:origin x="-112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33E6F-05F6-4681-9075-BA4EDD92225C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0B762-4980-4A46-8436-63D80F7D7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3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0"/>
            <a:ext cx="9024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3265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3175">
                  <a:solidFill>
                    <a:prstClr val="black">
                      <a:alpha val="65000"/>
                    </a:prstClr>
                  </a:solidFill>
                </a:ln>
                <a:solidFill>
                  <a:srgbClr val="C000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Мнемотехника в логопедической практике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5013176"/>
            <a:ext cx="54006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873624"/>
              </a:buClr>
            </a:pPr>
            <a:r>
              <a:rPr lang="ru-RU" sz="24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МБДОУ Детский сад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№ 4 «Снегурочка»   </a:t>
            </a:r>
          </a:p>
          <a:p>
            <a:pPr lvl="0" algn="r">
              <a:spcBef>
                <a:spcPct val="20000"/>
              </a:spcBef>
              <a:buClr>
                <a:srgbClr val="873624"/>
              </a:buClr>
            </a:pPr>
            <a:r>
              <a:rPr lang="ru-RU" sz="1600" b="1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Учитель – логопед</a:t>
            </a:r>
          </a:p>
          <a:p>
            <a:pPr lvl="0" algn="r">
              <a:spcBef>
                <a:spcPct val="20000"/>
              </a:spcBef>
              <a:buClr>
                <a:srgbClr val="873624"/>
              </a:buClr>
            </a:pPr>
            <a:r>
              <a:rPr lang="ru-RU" sz="1600" b="1" dirty="0" err="1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Уракшиева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Сулфия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Исламгереевна</a:t>
            </a:r>
            <a:endParaRPr lang="ru-RU" sz="1600" b="1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6518"/>
            <a:ext cx="2952328" cy="288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0"/>
            <a:ext cx="9024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5" y="116633"/>
            <a:ext cx="72484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Обогащение словарного 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запаса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(образование однокоренных слов)</a:t>
            </a:r>
          </a:p>
          <a:p>
            <a:pPr lvl="0" algn="ctr">
              <a:lnSpc>
                <a:spcPct val="150000"/>
              </a:lnSpc>
            </a:pPr>
            <a:endParaRPr lang="ru-RU" sz="3600" b="1" i="1" dirty="0">
              <a:solidFill>
                <a:srgbClr val="C00000"/>
              </a:solidFill>
              <a:latin typeface="Monotype Corsiva" pitchFamily="66" charset="0"/>
              <a:ea typeface="Times New Roman"/>
            </a:endParaRPr>
          </a:p>
          <a:p>
            <a:pPr lvl="0"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9</a:t>
            </a:r>
          </a:p>
          <a:p>
            <a:pPr lvl="0" algn="ctr">
              <a:lnSpc>
                <a:spcPct val="150000"/>
              </a:lnSpc>
            </a:pPr>
            <a:r>
              <a:rPr lang="ru-RU" sz="3600" b="1" i="1" dirty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9</a:t>
            </a:r>
            <a:endParaRPr lang="ru-RU" sz="3600" b="1" i="1" dirty="0" smtClean="0">
              <a:solidFill>
                <a:srgbClr val="C00000"/>
              </a:solidFill>
              <a:latin typeface="Monotype Corsiva" pitchFamily="66" charset="0"/>
              <a:ea typeface="Times New Roman"/>
            </a:endParaRPr>
          </a:p>
          <a:p>
            <a:pPr lvl="0" algn="ctr">
              <a:lnSpc>
                <a:spcPct val="150000"/>
              </a:lnSpc>
            </a:pPr>
            <a:endParaRPr lang="ru-RU" sz="3600" b="1" i="1" dirty="0">
              <a:solidFill>
                <a:srgbClr val="C00000"/>
              </a:solidFill>
              <a:latin typeface="Monotype Corsiva" pitchFamily="66" charset="0"/>
              <a:ea typeface="Times New Roman"/>
            </a:endParaRPr>
          </a:p>
          <a:p>
            <a:pPr lvl="0" algn="ctr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9 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  <a:ea typeface="Times New Roman"/>
            </a:endParaRPr>
          </a:p>
        </p:txBody>
      </p:sp>
      <p:pic>
        <p:nvPicPr>
          <p:cNvPr id="6" name="Рисунок 2" descr="Описание: C:\Users\12345\Desktop\img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3839"/>
            <a:ext cx="6528379" cy="55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9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G: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39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Формирования грамматического строя речи.</a:t>
            </a:r>
          </a:p>
          <a:p>
            <a:pPr lvl="0" algn="just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Мнемосхемы для знакомства падежей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674"/>
            <a:ext cx="8568952" cy="44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30"/>
            <a:ext cx="9144000" cy="69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8864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/>
            <a:r>
              <a:rPr lang="ru-RU" sz="3600" b="1" i="1" dirty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Формирование фонетической стороны речи</a:t>
            </a:r>
            <a:endParaRPr lang="ru-RU" sz="3600" i="1" dirty="0">
              <a:solidFill>
                <a:srgbClr val="C00000"/>
              </a:solidFill>
              <a:latin typeface="Monotype Corsiva" pitchFamily="66" charset="0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83671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Автоматизация звука</a:t>
            </a:r>
          </a:p>
        </p:txBody>
      </p:sp>
      <p:pic>
        <p:nvPicPr>
          <p:cNvPr id="10" name="Рисунок 9" descr="Картинки по запросу автоматизация звуков мнемотаблиц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86410"/>
            <a:ext cx="5616624" cy="5010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3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24744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G: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260648"/>
            <a:ext cx="7992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Развитие речи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(заучивание стихотворений)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руки мы картинки взяли ...</a:t>
            </a:r>
          </a:p>
          <a:p>
            <a:pPr lvl="0"/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В руки мы картинки взяли,</a:t>
            </a:r>
          </a:p>
          <a:p>
            <a:pPr lvl="0"/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Тут же мебель мы назвали:</a:t>
            </a:r>
          </a:p>
          <a:p>
            <a:pPr lvl="0"/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Кресло, стул, диван, кушетка, </a:t>
            </a:r>
          </a:p>
          <a:p>
            <a:pPr lvl="0"/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Шкаф, кровать и табуретка. </a:t>
            </a:r>
          </a:p>
        </p:txBody>
      </p:sp>
      <p:pic>
        <p:nvPicPr>
          <p:cNvPr id="9" name="Picture 2" descr="G:\meb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9277"/>
            <a:ext cx="6840760" cy="379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G: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0"/>
            <a:ext cx="9024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84666"/>
            <a:ext cx="5400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Травка зеленеет, </a:t>
            </a:r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солнышко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блестит, </a:t>
            </a:r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ласточка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с весною </a:t>
            </a:r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сени к нам летит.</a:t>
            </a:r>
          </a:p>
          <a:p>
            <a:pPr lvl="0"/>
            <a:r>
              <a:rPr lang="ru-RU" sz="3600" b="1" i="1" dirty="0">
                <a:solidFill>
                  <a:prstClr val="black"/>
                </a:solidFill>
              </a:rPr>
              <a:t>                                                                                                                   </a:t>
            </a:r>
            <a:r>
              <a:rPr lang="ru-RU" sz="3600" b="1" i="1" dirty="0" smtClean="0">
                <a:solidFill>
                  <a:prstClr val="black"/>
                </a:solidFill>
              </a:rPr>
              <a:t>                 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55" y="3208430"/>
            <a:ext cx="1411581" cy="22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5246"/>
            <a:ext cx="1442047" cy="22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16" y="3313066"/>
            <a:ext cx="1251874" cy="201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87" y="3295142"/>
            <a:ext cx="1195540" cy="192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46515"/>
            <a:ext cx="1368152" cy="194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4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Загадки</a:t>
            </a:r>
            <a:endParaRPr lang="ru-RU" sz="4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G:\мнемо\_ppz0o-7BtY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10925" r="5297" b="4727"/>
          <a:stretch/>
        </p:blipFill>
        <p:spPr bwMode="auto">
          <a:xfrm>
            <a:off x="107504" y="764704"/>
            <a:ext cx="5832648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G:\мнемо\s7YF3lXt8GM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t="23487" r="6741" b="46170"/>
          <a:stretch/>
        </p:blipFill>
        <p:spPr bwMode="auto">
          <a:xfrm>
            <a:off x="251520" y="5085184"/>
            <a:ext cx="3384376" cy="1560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19" y="5229200"/>
            <a:ext cx="324036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Под соснами, под елками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Бежит мешок с иголками</a:t>
            </a:r>
          </a:p>
        </p:txBody>
      </p:sp>
    </p:spTree>
    <p:extLst>
      <p:ext uri="{BB962C8B-B14F-4D97-AF65-F5344CB8AC3E}">
        <p14:creationId xmlns:p14="http://schemas.microsoft.com/office/powerpoint/2010/main" val="15081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415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19" y="260649"/>
            <a:ext cx="7032437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Продукты питания </a:t>
            </a: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(Лексическая тема)</a:t>
            </a:r>
          </a:p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Людям всем нужна еда.</a:t>
            </a:r>
          </a:p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Ее мы купим без труда:</a:t>
            </a:r>
          </a:p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Овощи, фрукты, мясные продукты,</a:t>
            </a:r>
          </a:p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Молоко, сметану и печенье, торт, конфеты и варенье,</a:t>
            </a:r>
          </a:p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Масло, макароны, мед – будет сытым весь народ!</a:t>
            </a:r>
          </a:p>
        </p:txBody>
      </p:sp>
      <p:pic>
        <p:nvPicPr>
          <p:cNvPr id="8" name="Рисунок 7" descr="G:\мнемо\PYaMVIYiLTk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7234" r="3050" b="25902"/>
          <a:stretch/>
        </p:blipFill>
        <p:spPr bwMode="auto">
          <a:xfrm>
            <a:off x="2147557" y="2547429"/>
            <a:ext cx="6840760" cy="4046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3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3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C00000"/>
                </a:solidFill>
              </a:rPr>
              <a:t>Пересказ рассказа  «Здравствуй ,  зимушка – зима!»</a:t>
            </a:r>
          </a:p>
        </p:txBody>
      </p:sp>
      <p:pic>
        <p:nvPicPr>
          <p:cNvPr id="6" name="Picture 3" descr="C:\Users\sulgia\Desktop\1278544_html_34a9db0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6696744" cy="43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639853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Наступила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зима. Всюду белый, пушистый снег. Холодно на улице. Дети оделись тепло и пошли гулять. Они покатались на санках, лыжах, поиграли в снежки, слепили веселого снеговика. Хорошо зимой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!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0"/>
            <a:ext cx="9024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0778" y="116633"/>
            <a:ext cx="7649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C00000"/>
                </a:solidFill>
                <a:latin typeface="Monotype Corsiva" pitchFamily="66" charset="0"/>
              </a:rPr>
              <a:t>Составление 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рассказа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9"/>
            <a:ext cx="4536504" cy="2880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2791466" cy="3886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221088"/>
            <a:ext cx="4536504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Наступила зима. Мороз на окнах рисует узоры. Девочки и мальчики одевают зимой теплые вещи. Скоро мы будем наряжать елку,  и Дед Мороз со Снегурочкой принесут нам на праздник подарки</a:t>
            </a:r>
            <a:r>
              <a:rPr lang="ru-RU" sz="2000" dirty="0">
                <a:solidFill>
                  <a:srgbClr val="FF0000"/>
                </a:solidFill>
                <a:ea typeface="Times New Roman"/>
              </a:rPr>
              <a:t>.</a:t>
            </a: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11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esozavodsk-online.ru/upload/content/2016-01/2/101/b8597b4310c21ae089067ffe30638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0272" cy="31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detkiufa.ru/media/upload/2014/10/21/MwHBHYfTT4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54" y="3429000"/>
            <a:ext cx="703952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268760"/>
            <a:ext cx="58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«Учите ребёнка каким-нибудь неизвестным ему пяти словам – он будет долго и напрасно мучиться, но свяжите двадцать таких слов с картинками и он их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усвоит 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на лету».</a:t>
            </a:r>
            <a:b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           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К</a:t>
            </a:r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. 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34741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" y="0"/>
            <a:ext cx="9024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2735"/>
            <a:ext cx="66784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Результаты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- развивается речь;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- расширяется круг знаний об окружающем мире;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-появляется желание пересказывать тексты, придумывать интересные истории;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 -появляется интерес к заучиванию стихов и </a:t>
            </a:r>
            <a:r>
              <a:rPr lang="ru-RU" sz="20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потешек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, скороговорок, загадок; </a:t>
            </a:r>
            <a:endParaRPr lang="ru-RU" sz="2000" b="1" dirty="0" smtClean="0">
              <a:solidFill>
                <a:srgbClr val="002060"/>
              </a:solidFill>
              <a:latin typeface="Monotype Corsiva" pitchFamily="66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-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словарный запас выходит на более высокий уровень;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-дети преодолевают робость, застенчивость, учатся свободно держаться перед аудиторией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Выводы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Овладение приемами работы с </a:t>
            </a:r>
            <a:r>
              <a:rPr lang="ru-RU" sz="2000" b="1" dirty="0" err="1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мнемотаблицами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 помогает в развитии основных психических процессов – памяти, внимания, образного мышления, а так же сокращает время обучения связной речи детей дошкольного возраста. Мнемотехника помогает сделать процесс запоминания более простым, интересным, творческим.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 descr="G: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0"/>
            <a:ext cx="9024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16632"/>
            <a:ext cx="64624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Мнемотехника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– это совокупность правил и приёмов, облегчающих процесс запоминания информации.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   Мнемотехника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призвана облегчить запоминание и увеличить объем памяти, путем образования дополнительных ассоциаций.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Актуальность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Мнемотехника облегчает детям овладение связной речью.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Ребенок с опорой на образы памяти устанавливает причинно – следственные связи, делает выводы, развивая тем самым логическое мышление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Применение мнемотехники, использование обобщений позволяет ребенку систематизировать свой непосредственный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33887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G: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35901"/>
            <a:ext cx="64624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Задачи: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1.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Развивать умение понимать и рассказывать текст с помощью графической аналогии.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Развивать у детей умственную активность, сообразительность, наблюдательность, умение сравнивать, выделять существенные признаки.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3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Развивать у детей психические процессы: мышление, внимание, воображение, память.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4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Содействовать решению изобретательских задач сказочного, игрового, экологического, этического характера.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5.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Обучать детей правильному звукопроизношению.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Monotype Corsiva" pitchFamily="66" charset="0"/>
              </a:rPr>
              <a:t>6.</a:t>
            </a:r>
            <a:r>
              <a:rPr lang="ru-RU" sz="24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Воспитывать у детей потребность в речевом общении для лучшей адаптации в современном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7161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1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Мнемоническое запоминание состоит из четырёх этапов: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Кодирование в образы, - знаки и символы должны быть хорошо знакомы детям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Запоминание (соединение  двух образов)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Запоминание последовательности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Закрепление в памяти( замысел графической схемы  должен быть знаком и понятен ребёнку)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662542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Мнемотехника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помогает в развитии: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• связной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речи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•  ассоциативного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мышления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•  зрительной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 слуховой памяти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•  воображения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•  ускорения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процесса автоматизации и дифференциации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поставленных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звуков.</a:t>
            </a:r>
          </a:p>
        </p:txBody>
      </p:sp>
    </p:spTree>
    <p:extLst>
      <p:ext uri="{BB962C8B-B14F-4D97-AF65-F5344CB8AC3E}">
        <p14:creationId xmlns:p14="http://schemas.microsoft.com/office/powerpoint/2010/main" val="6273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667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Мнемотехника  строится от простого к сложному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1265858"/>
            <a:ext cx="3672408" cy="650974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i="1" dirty="0" err="1">
                <a:solidFill>
                  <a:srgbClr val="002060"/>
                </a:solidFill>
                <a:latin typeface="Monotype Corsiva" pitchFamily="66" charset="0"/>
              </a:rPr>
              <a:t>мнемоквадрат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31639" y="2852936"/>
            <a:ext cx="3690409" cy="648072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i="1" dirty="0" err="1">
                <a:solidFill>
                  <a:srgbClr val="002060"/>
                </a:solidFill>
                <a:latin typeface="Monotype Corsiva" pitchFamily="66" charset="0"/>
              </a:rPr>
              <a:t>мнемодорожка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455876" y="5517232"/>
            <a:ext cx="3132347" cy="652881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i="1" dirty="0" err="1">
                <a:solidFill>
                  <a:srgbClr val="002060"/>
                </a:solidFill>
                <a:latin typeface="Monotype Corsiva" pitchFamily="66" charset="0"/>
              </a:rPr>
              <a:t>мнемотаблица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022049" y="1124744"/>
            <a:ext cx="1926215" cy="2160240"/>
          </a:xfrm>
          <a:prstGeom prst="curvedLeftArrow">
            <a:avLst>
              <a:gd name="adj1" fmla="val 34488"/>
              <a:gd name="adj2" fmla="val 50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267744" y="3501008"/>
            <a:ext cx="1728192" cy="2016224"/>
          </a:xfrm>
          <a:prstGeom prst="curvedRightArrow">
            <a:avLst>
              <a:gd name="adj1" fmla="val 18675"/>
              <a:gd name="adj2" fmla="val 50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veselyie-rebyata-shablon-prevyu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0"/>
            <a:ext cx="9024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Картинки по запросу мнемоквадрат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6464" r="80769" b="45556"/>
          <a:stretch/>
        </p:blipFill>
        <p:spPr bwMode="auto">
          <a:xfrm>
            <a:off x="2069722" y="188640"/>
            <a:ext cx="1584176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Картинки по запросу мнемоквадрат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36464" r="41186" b="45556"/>
          <a:stretch/>
        </p:blipFill>
        <p:spPr bwMode="auto">
          <a:xfrm>
            <a:off x="1598186" y="2607316"/>
            <a:ext cx="2916324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Картинки по запросу мнемоквадрат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6" t="35451" r="6731" b="10104"/>
          <a:stretch/>
        </p:blipFill>
        <p:spPr bwMode="auto">
          <a:xfrm>
            <a:off x="5953398" y="3861048"/>
            <a:ext cx="2808312" cy="2348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8864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6106560"/>
            <a:ext cx="4930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188640"/>
            <a:ext cx="49817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Мнемоквадрат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это отдельный схематичный рисунок с определённой информацией</a:t>
            </a:r>
          </a:p>
          <a:p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132857"/>
            <a:ext cx="40456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Мнемодорожка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–</a:t>
            </a:r>
            <a:r>
              <a:rPr lang="ru-RU" dirty="0"/>
              <a:t>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это таблица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из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4 – х и более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клеток, расположенных 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линейно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98186" y="4725144"/>
            <a:ext cx="41979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Мнемотаблица</a:t>
            </a:r>
            <a:r>
              <a:rPr lang="ru-RU" sz="2800" dirty="0">
                <a:solidFill>
                  <a:srgbClr val="002060"/>
                </a:solidFill>
              </a:rPr>
              <a:t> –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это схема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в которой заложена определённая информация.</a:t>
            </a:r>
          </a:p>
        </p:txBody>
      </p:sp>
    </p:spTree>
    <p:extLst>
      <p:ext uri="{BB962C8B-B14F-4D97-AF65-F5344CB8AC3E}">
        <p14:creationId xmlns:p14="http://schemas.microsoft.com/office/powerpoint/2010/main" val="25409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84076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Проблемные зоны в развитии речи детей: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Бедность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речи;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Недостаточный словарный запас;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Бедная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диалогическая речь: неспособность грамотно и доступно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сформулировать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вопрос, построить краткий или развёрнутый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ответ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Трудности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 построении монолога: например, сюжетный или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описательный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рассказ на предложенную тему, пересказ текста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своими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словами;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Отсутствие логического обоснования своих утверждений и выводов;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Отсутствие навыков культуры речи: неумение использовать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интонации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, регулировать громкость голоса и темп речи;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Плохая дикция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0481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0"/>
            <a:ext cx="748883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a typeface="Times New Roman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a typeface="Times New Roman"/>
              </a:rPr>
              <a:t>   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Мнемотаблицы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служат дидактическим материалом в моей работе по развитию речи детей.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   Я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их использую для:</a:t>
            </a:r>
          </a:p>
          <a:p>
            <a:pPr marL="457200" indent="-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 </a:t>
            </a:r>
            <a:endParaRPr lang="ru-RU" sz="1050" dirty="0">
              <a:ea typeface="Times New Roman"/>
            </a:endParaRPr>
          </a:p>
          <a:p>
            <a:pPr marL="457200" indent="-228600"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•обогащения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словарного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запаса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  <a:ea typeface="Times New Roman"/>
            </a:endParaRPr>
          </a:p>
          <a:p>
            <a:pPr marL="457200" indent="-228600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 • формирования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грамматического строя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речи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  <a:ea typeface="Times New Roman"/>
            </a:endParaRPr>
          </a:p>
          <a:p>
            <a:pPr marL="457200" indent="-228600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 • формирования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фонетической стороны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речи</a:t>
            </a:r>
          </a:p>
          <a:p>
            <a:pPr marL="457200" indent="-228600">
              <a:spcAft>
                <a:spcPts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• развития связной речи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Работа  по  </a:t>
            </a:r>
            <a:r>
              <a:rPr lang="ru-RU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мнемотаблице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 состоит из </a:t>
            </a:r>
          </a:p>
          <a:p>
            <a:pPr lvl="0" algn="ctr"/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трёх  </a:t>
            </a: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этапов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</a:p>
          <a:p>
            <a:pPr lvl="0" algn="ctr"/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07504" y="4437112"/>
            <a:ext cx="3312368" cy="1008112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 Рассматривание таблицы и разбор того, что на ней изображено</a:t>
            </a: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3995936" y="4437112"/>
            <a:ext cx="2952328" cy="1008112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2. Преобразование из абстрактных символов в образы</a:t>
            </a: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123728" y="5661247"/>
            <a:ext cx="3744416" cy="1048281"/>
          </a:xfrm>
          <a:prstGeom prst="round2Same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3. Пересказ сказки или рассказа с опорой на символы (образы)</a:t>
            </a:r>
          </a:p>
        </p:txBody>
      </p:sp>
    </p:spTree>
    <p:extLst>
      <p:ext uri="{BB962C8B-B14F-4D97-AF65-F5344CB8AC3E}">
        <p14:creationId xmlns:p14="http://schemas.microsoft.com/office/powerpoint/2010/main" val="20260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778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артикуляционной моторики в развитии связной речи</dc:title>
  <dc:creator>sulgia</dc:creator>
  <cp:lastModifiedBy>user</cp:lastModifiedBy>
  <cp:revision>122</cp:revision>
  <dcterms:created xsi:type="dcterms:W3CDTF">2014-03-20T14:34:54Z</dcterms:created>
  <dcterms:modified xsi:type="dcterms:W3CDTF">2017-04-27T07:57:59Z</dcterms:modified>
</cp:coreProperties>
</file>