
<file path=[Content_Types].xml><?xml version="1.0" encoding="utf-8"?>
<Types xmlns="http://schemas.openxmlformats.org/package/2006/content-types">
  <Default Extension="jpeg" ContentType="image/jpeg"/>
  <Default Extension="jpe"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257" r:id="rId4"/>
    <p:sldId id="259" r:id="rId5"/>
    <p:sldId id="260" r:id="rId6"/>
    <p:sldId id="261" r:id="rId7"/>
    <p:sldId id="267" r:id="rId8"/>
    <p:sldId id="269" r:id="rId9"/>
    <p:sldId id="262" r:id="rId10"/>
    <p:sldId id="263" r:id="rId11"/>
    <p:sldId id="264" r:id="rId12"/>
    <p:sldId id="266" r:id="rId13"/>
    <p:sldId id="268" r:id="rId14"/>
    <p:sldId id="271" r:id="rId15"/>
    <p:sldId id="265" r:id="rId16"/>
    <p:sldId id="270" r:id="rId17"/>
    <p:sldId id="272" r:id="rId1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84" d="100"/>
          <a:sy n="84" d="100"/>
        </p:scale>
        <p:origin x="17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B45FFD6C-AA38-4340-8757-BDFAC8CF7A8A}" type="datetimeFigureOut">
              <a:rPr lang="ru-RU" smtClean="0"/>
              <a:t>23.08.2017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0E8C31-0D52-4869-B31C-72A2CF4AF8D9}" type="slidenum">
              <a:rPr lang="ru-RU" smtClean="0"/>
              <a:t>‹#›</a:t>
            </a:fld>
            <a:endParaRPr lang="ru-RU"/>
          </a:p>
        </p:txBody>
      </p:sp>
    </p:spTree>
    <p:extLst>
      <p:ext uri="{BB962C8B-B14F-4D97-AF65-F5344CB8AC3E}">
        <p14:creationId xmlns:p14="http://schemas.microsoft.com/office/powerpoint/2010/main" val="4046798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5FFD6C-AA38-4340-8757-BDFAC8CF7A8A}" type="datetimeFigureOut">
              <a:rPr lang="ru-RU" smtClean="0"/>
              <a:t>23.08.2017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0E8C31-0D52-4869-B31C-72A2CF4AF8D9}" type="slidenum">
              <a:rPr lang="ru-RU" smtClean="0"/>
              <a:t>‹#›</a:t>
            </a:fld>
            <a:endParaRPr lang="ru-RU"/>
          </a:p>
        </p:txBody>
      </p:sp>
    </p:spTree>
    <p:extLst>
      <p:ext uri="{BB962C8B-B14F-4D97-AF65-F5344CB8AC3E}">
        <p14:creationId xmlns:p14="http://schemas.microsoft.com/office/powerpoint/2010/main" val="2634413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5FFD6C-AA38-4340-8757-BDFAC8CF7A8A}" type="datetimeFigureOut">
              <a:rPr lang="ru-RU" smtClean="0"/>
              <a:t>23.08.2017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0E8C31-0D52-4869-B31C-72A2CF4AF8D9}" type="slidenum">
              <a:rPr lang="ru-RU" smtClean="0"/>
              <a:t>‹#›</a:t>
            </a:fld>
            <a:endParaRPr lang="ru-RU"/>
          </a:p>
        </p:txBody>
      </p:sp>
    </p:spTree>
    <p:extLst>
      <p:ext uri="{BB962C8B-B14F-4D97-AF65-F5344CB8AC3E}">
        <p14:creationId xmlns:p14="http://schemas.microsoft.com/office/powerpoint/2010/main" val="2190945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5FFD6C-AA38-4340-8757-BDFAC8CF7A8A}" type="datetimeFigureOut">
              <a:rPr lang="ru-RU" smtClean="0"/>
              <a:t>23.08.2017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0E8C31-0D52-4869-B31C-72A2CF4AF8D9}" type="slidenum">
              <a:rPr lang="ru-RU" smtClean="0"/>
              <a:t>‹#›</a:t>
            </a:fld>
            <a:endParaRPr lang="ru-RU"/>
          </a:p>
        </p:txBody>
      </p:sp>
    </p:spTree>
    <p:extLst>
      <p:ext uri="{BB962C8B-B14F-4D97-AF65-F5344CB8AC3E}">
        <p14:creationId xmlns:p14="http://schemas.microsoft.com/office/powerpoint/2010/main" val="2450992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45FFD6C-AA38-4340-8757-BDFAC8CF7A8A}" type="datetimeFigureOut">
              <a:rPr lang="ru-RU" smtClean="0"/>
              <a:t>23.08.2017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0E8C31-0D52-4869-B31C-72A2CF4AF8D9}" type="slidenum">
              <a:rPr lang="ru-RU" smtClean="0"/>
              <a:t>‹#›</a:t>
            </a:fld>
            <a:endParaRPr lang="ru-RU"/>
          </a:p>
        </p:txBody>
      </p:sp>
    </p:spTree>
    <p:extLst>
      <p:ext uri="{BB962C8B-B14F-4D97-AF65-F5344CB8AC3E}">
        <p14:creationId xmlns:p14="http://schemas.microsoft.com/office/powerpoint/2010/main" val="1542554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45FFD6C-AA38-4340-8757-BDFAC8CF7A8A}" type="datetimeFigureOut">
              <a:rPr lang="ru-RU" smtClean="0"/>
              <a:t>23.08.2017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70E8C31-0D52-4869-B31C-72A2CF4AF8D9}" type="slidenum">
              <a:rPr lang="ru-RU" smtClean="0"/>
              <a:t>‹#›</a:t>
            </a:fld>
            <a:endParaRPr lang="ru-RU"/>
          </a:p>
        </p:txBody>
      </p:sp>
    </p:spTree>
    <p:extLst>
      <p:ext uri="{BB962C8B-B14F-4D97-AF65-F5344CB8AC3E}">
        <p14:creationId xmlns:p14="http://schemas.microsoft.com/office/powerpoint/2010/main" val="1322782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45FFD6C-AA38-4340-8757-BDFAC8CF7A8A}" type="datetimeFigureOut">
              <a:rPr lang="ru-RU" smtClean="0"/>
              <a:t>23.08.2017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70E8C31-0D52-4869-B31C-72A2CF4AF8D9}" type="slidenum">
              <a:rPr lang="ru-RU" smtClean="0"/>
              <a:t>‹#›</a:t>
            </a:fld>
            <a:endParaRPr lang="ru-RU"/>
          </a:p>
        </p:txBody>
      </p:sp>
    </p:spTree>
    <p:extLst>
      <p:ext uri="{BB962C8B-B14F-4D97-AF65-F5344CB8AC3E}">
        <p14:creationId xmlns:p14="http://schemas.microsoft.com/office/powerpoint/2010/main" val="3508723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45FFD6C-AA38-4340-8757-BDFAC8CF7A8A}" type="datetimeFigureOut">
              <a:rPr lang="ru-RU" smtClean="0"/>
              <a:t>23.08.2017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0E8C31-0D52-4869-B31C-72A2CF4AF8D9}" type="slidenum">
              <a:rPr lang="ru-RU" smtClean="0"/>
              <a:t>‹#›</a:t>
            </a:fld>
            <a:endParaRPr lang="ru-RU"/>
          </a:p>
        </p:txBody>
      </p:sp>
    </p:spTree>
    <p:extLst>
      <p:ext uri="{BB962C8B-B14F-4D97-AF65-F5344CB8AC3E}">
        <p14:creationId xmlns:p14="http://schemas.microsoft.com/office/powerpoint/2010/main" val="545222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5FFD6C-AA38-4340-8757-BDFAC8CF7A8A}" type="datetimeFigureOut">
              <a:rPr lang="ru-RU" smtClean="0"/>
              <a:t>23.08.2017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70E8C31-0D52-4869-B31C-72A2CF4AF8D9}" type="slidenum">
              <a:rPr lang="ru-RU" smtClean="0"/>
              <a:t>‹#›</a:t>
            </a:fld>
            <a:endParaRPr lang="ru-RU"/>
          </a:p>
        </p:txBody>
      </p:sp>
    </p:spTree>
    <p:extLst>
      <p:ext uri="{BB962C8B-B14F-4D97-AF65-F5344CB8AC3E}">
        <p14:creationId xmlns:p14="http://schemas.microsoft.com/office/powerpoint/2010/main" val="2878356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B45FFD6C-AA38-4340-8757-BDFAC8CF7A8A}" type="datetimeFigureOut">
              <a:rPr lang="ru-RU" smtClean="0"/>
              <a:t>23.08.2017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70E8C31-0D52-4869-B31C-72A2CF4AF8D9}" type="slidenum">
              <a:rPr lang="ru-RU" smtClean="0"/>
              <a:t>‹#›</a:t>
            </a:fld>
            <a:endParaRPr lang="ru-RU"/>
          </a:p>
        </p:txBody>
      </p:sp>
    </p:spTree>
    <p:extLst>
      <p:ext uri="{BB962C8B-B14F-4D97-AF65-F5344CB8AC3E}">
        <p14:creationId xmlns:p14="http://schemas.microsoft.com/office/powerpoint/2010/main" val="837482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B45FFD6C-AA38-4340-8757-BDFAC8CF7A8A}" type="datetimeFigureOut">
              <a:rPr lang="ru-RU" smtClean="0"/>
              <a:t>23.08.2017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70E8C31-0D52-4869-B31C-72A2CF4AF8D9}" type="slidenum">
              <a:rPr lang="ru-RU" smtClean="0"/>
              <a:t>‹#›</a:t>
            </a:fld>
            <a:endParaRPr lang="ru-RU"/>
          </a:p>
        </p:txBody>
      </p:sp>
    </p:spTree>
    <p:extLst>
      <p:ext uri="{BB962C8B-B14F-4D97-AF65-F5344CB8AC3E}">
        <p14:creationId xmlns:p14="http://schemas.microsoft.com/office/powerpoint/2010/main" val="3448650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5FFD6C-AA38-4340-8757-BDFAC8CF7A8A}" type="datetimeFigureOut">
              <a:rPr lang="ru-RU" smtClean="0"/>
              <a:t>23.08.2017</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0E8C31-0D52-4869-B31C-72A2CF4AF8D9}" type="slidenum">
              <a:rPr lang="ru-RU" smtClean="0"/>
              <a:t>‹#›</a:t>
            </a:fld>
            <a:endParaRPr lang="ru-RU"/>
          </a:p>
        </p:txBody>
      </p:sp>
    </p:spTree>
    <p:extLst>
      <p:ext uri="{BB962C8B-B14F-4D97-AF65-F5344CB8AC3E}">
        <p14:creationId xmlns:p14="http://schemas.microsoft.com/office/powerpoint/2010/main" val="15873146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Relationship Id="rId2" Type="http://schemas.openxmlformats.org/officeDocument/2006/relationships/image" Target="../media/image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l="943" r="18424"/>
          <a:stretch/>
        </p:blipFill>
        <p:spPr>
          <a:xfrm>
            <a:off x="4818888" y="10"/>
            <a:ext cx="7373112" cy="6857989"/>
          </a:xfrm>
          <a:prstGeom prst="rect">
            <a:avLst/>
          </a:prstGeom>
        </p:spPr>
      </p:pic>
      <p:sp>
        <p:nvSpPr>
          <p:cNvPr id="9" name="Freeform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1" y="-479"/>
            <a:ext cx="9468701"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 y="-479"/>
            <a:ext cx="8078052" cy="6858478"/>
          </a:xfrm>
          <a:custGeom>
            <a:avLst/>
            <a:gdLst>
              <a:gd name="connsiteX0" fmla="*/ 0 w 8078052"/>
              <a:gd name="connsiteY0" fmla="*/ 0 h 6858478"/>
              <a:gd name="connsiteX1" fmla="*/ 3829872 w 8078052"/>
              <a:gd name="connsiteY1" fmla="*/ 0 h 6858478"/>
              <a:gd name="connsiteX2" fmla="*/ 4896100 w 8078052"/>
              <a:gd name="connsiteY2" fmla="*/ 0 h 6858478"/>
              <a:gd name="connsiteX3" fmla="*/ 4901677 w 8078052"/>
              <a:gd name="connsiteY3" fmla="*/ 0 h 6858478"/>
              <a:gd name="connsiteX4" fmla="*/ 8078052 w 8078052"/>
              <a:gd name="connsiteY4" fmla="*/ 6858478 h 6858478"/>
              <a:gd name="connsiteX5" fmla="*/ 653497 w 8078052"/>
              <a:gd name="connsiteY5" fmla="*/ 6858478 h 6858478"/>
              <a:gd name="connsiteX6" fmla="*/ 653757 w 8078052"/>
              <a:gd name="connsiteY6" fmla="*/ 6857916 h 6858478"/>
              <a:gd name="connsiteX7" fmla="*/ 0 w 8078052"/>
              <a:gd name="connsiteY7" fmla="*/ 6857916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2" h="6858478">
                <a:moveTo>
                  <a:pt x="0" y="0"/>
                </a:moveTo>
                <a:lnTo>
                  <a:pt x="3829872" y="0"/>
                </a:lnTo>
                <a:lnTo>
                  <a:pt x="4896100" y="0"/>
                </a:lnTo>
                <a:lnTo>
                  <a:pt x="4901677" y="0"/>
                </a:lnTo>
                <a:lnTo>
                  <a:pt x="8078052" y="6858478"/>
                </a:lnTo>
                <a:lnTo>
                  <a:pt x="653497" y="6858478"/>
                </a:lnTo>
                <a:lnTo>
                  <a:pt x="653757" y="6857916"/>
                </a:lnTo>
                <a:lnTo>
                  <a:pt x="0" y="6857916"/>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p:cNvSpPr>
            <a:spLocks noGrp="1"/>
          </p:cNvSpPr>
          <p:nvPr>
            <p:ph type="ctrTitle"/>
          </p:nvPr>
        </p:nvSpPr>
        <p:spPr>
          <a:xfrm>
            <a:off x="804672" y="2600324"/>
            <a:ext cx="5058370" cy="3320973"/>
          </a:xfrm>
        </p:spPr>
        <p:txBody>
          <a:bodyPr anchor="t">
            <a:normAutofit/>
          </a:bodyPr>
          <a:lstStyle/>
          <a:p>
            <a:r>
              <a:rPr lang="ru-RU" sz="3600" b="1" dirty="0"/>
              <a:t>Закрепить знания детей о пословицах и поговорках,  учить угадывать по картинкам, какая народная мудрость в них зашифрована</a:t>
            </a:r>
          </a:p>
        </p:txBody>
      </p:sp>
      <p:sp>
        <p:nvSpPr>
          <p:cNvPr id="3" name="Подзаголовок 2"/>
          <p:cNvSpPr>
            <a:spLocks noGrp="1"/>
          </p:cNvSpPr>
          <p:nvPr>
            <p:ph type="subTitle" idx="1"/>
          </p:nvPr>
        </p:nvSpPr>
        <p:spPr>
          <a:xfrm>
            <a:off x="804672" y="1300450"/>
            <a:ext cx="4167376" cy="1155525"/>
          </a:xfrm>
        </p:spPr>
        <p:txBody>
          <a:bodyPr anchor="b">
            <a:noAutofit/>
          </a:bodyPr>
          <a:lstStyle/>
          <a:p>
            <a:r>
              <a:rPr lang="ru-RU" sz="4800" b="1" dirty="0">
                <a:solidFill>
                  <a:srgbClr val="FF0000"/>
                </a:solidFill>
              </a:rPr>
              <a:t>Пословицы и поговорки</a:t>
            </a:r>
          </a:p>
        </p:txBody>
      </p:sp>
      <p:sp>
        <p:nvSpPr>
          <p:cNvPr id="5" name="TextBox 4"/>
          <p:cNvSpPr txBox="1"/>
          <p:nvPr/>
        </p:nvSpPr>
        <p:spPr>
          <a:xfrm>
            <a:off x="8505445" y="4520586"/>
            <a:ext cx="3585972" cy="1200329"/>
          </a:xfrm>
          <a:prstGeom prst="rect">
            <a:avLst/>
          </a:prstGeom>
          <a:noFill/>
        </p:spPr>
        <p:txBody>
          <a:bodyPr wrap="square" rtlCol="0">
            <a:spAutoFit/>
          </a:bodyPr>
          <a:lstStyle/>
          <a:p>
            <a:pPr algn="ctr"/>
            <a:r>
              <a:rPr lang="ru-RU" b="1" dirty="0">
                <a:solidFill>
                  <a:schemeClr val="bg1"/>
                </a:solidFill>
              </a:rPr>
              <a:t>Воспитатель: Тынянских Галина Ивановна</a:t>
            </a:r>
          </a:p>
          <a:p>
            <a:pPr algn="ctr"/>
            <a:r>
              <a:rPr lang="ru-RU" b="1" dirty="0">
                <a:solidFill>
                  <a:schemeClr val="bg1"/>
                </a:solidFill>
              </a:rPr>
              <a:t>МБДОУ д/с №86 «Радость»</a:t>
            </a:r>
          </a:p>
          <a:p>
            <a:pPr algn="ctr"/>
            <a:r>
              <a:rPr lang="ru-RU" b="1" dirty="0">
                <a:solidFill>
                  <a:schemeClr val="bg1"/>
                </a:solidFill>
              </a:rPr>
              <a:t> г. Белгород</a:t>
            </a:r>
          </a:p>
        </p:txBody>
      </p:sp>
    </p:spTree>
    <p:extLst>
      <p:ext uri="{BB962C8B-B14F-4D97-AF65-F5344CB8AC3E}">
        <p14:creationId xmlns:p14="http://schemas.microsoft.com/office/powerpoint/2010/main" val="15046554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cxnSp>
        <p:nvCxnSpPr>
          <p:cNvPr id="7" name="Straight Connector 6"/>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453265" y="1570814"/>
            <a:ext cx="0" cy="3710227"/>
          </a:xfrm>
          <a:prstGeom prst="line">
            <a:avLst/>
          </a:prstGeom>
          <a:ln>
            <a:solidFill>
              <a:srgbClr val="CDD06E"/>
            </a:solidFill>
          </a:ln>
        </p:spPr>
        <p:style>
          <a:lnRef idx="1">
            <a:schemeClr val="accent1"/>
          </a:lnRef>
          <a:fillRef idx="0">
            <a:schemeClr val="accent1"/>
          </a:fillRef>
          <a:effectRef idx="0">
            <a:schemeClr val="accent1"/>
          </a:effectRef>
          <a:fontRef idx="minor">
            <a:schemeClr val="tx1"/>
          </a:fontRef>
        </p:style>
      </p:cxn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775" y="1343024"/>
            <a:ext cx="7158037" cy="4786313"/>
          </a:xfrm>
          <a:prstGeom prst="rect">
            <a:avLst/>
          </a:prstGeom>
        </p:spPr>
      </p:pic>
      <p:sp>
        <p:nvSpPr>
          <p:cNvPr id="4" name="TextBox 3"/>
          <p:cNvSpPr txBox="1"/>
          <p:nvPr/>
        </p:nvSpPr>
        <p:spPr>
          <a:xfrm>
            <a:off x="8001000" y="2777490"/>
            <a:ext cx="3611880" cy="1446550"/>
          </a:xfrm>
          <a:prstGeom prst="rect">
            <a:avLst/>
          </a:prstGeom>
          <a:noFill/>
        </p:spPr>
        <p:txBody>
          <a:bodyPr wrap="square" rtlCol="0">
            <a:spAutoFit/>
          </a:bodyPr>
          <a:lstStyle/>
          <a:p>
            <a:pPr algn="ctr"/>
            <a:r>
              <a:rPr lang="ru-RU" sz="4400" b="1" dirty="0">
                <a:solidFill>
                  <a:srgbClr val="FF0000"/>
                </a:solidFill>
              </a:rPr>
              <a:t>Своя земля и в горсти мила</a:t>
            </a:r>
          </a:p>
        </p:txBody>
      </p:sp>
    </p:spTree>
    <p:extLst>
      <p:ext uri="{BB962C8B-B14F-4D97-AF65-F5344CB8AC3E}">
        <p14:creationId xmlns:p14="http://schemas.microsoft.com/office/powerpoint/2010/main" val="2692070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cxnSp>
        <p:nvCxnSpPr>
          <p:cNvPr id="7" name="Straight Connector 6"/>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453265" y="1570814"/>
            <a:ext cx="0" cy="3710227"/>
          </a:xfrm>
          <a:prstGeom prst="line">
            <a:avLst/>
          </a:prstGeom>
          <a:ln>
            <a:solidFill>
              <a:srgbClr val="CDD06E"/>
            </a:solidFill>
          </a:ln>
        </p:spPr>
        <p:style>
          <a:lnRef idx="1">
            <a:schemeClr val="accent1"/>
          </a:lnRef>
          <a:fillRef idx="0">
            <a:schemeClr val="accent1"/>
          </a:fillRef>
          <a:effectRef idx="0">
            <a:schemeClr val="accent1"/>
          </a:effectRef>
          <a:fontRef idx="minor">
            <a:schemeClr val="tx1"/>
          </a:fontRef>
        </p:style>
      </p:cxn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651" y="1260157"/>
            <a:ext cx="7136129" cy="4929188"/>
          </a:xfrm>
          <a:prstGeom prst="rect">
            <a:avLst/>
          </a:prstGeom>
        </p:spPr>
      </p:pic>
      <p:sp>
        <p:nvSpPr>
          <p:cNvPr id="4" name="TextBox 3"/>
          <p:cNvSpPr txBox="1"/>
          <p:nvPr/>
        </p:nvSpPr>
        <p:spPr>
          <a:xfrm>
            <a:off x="7692390" y="2526030"/>
            <a:ext cx="4400550" cy="2171700"/>
          </a:xfrm>
          <a:prstGeom prst="rect">
            <a:avLst/>
          </a:prstGeom>
          <a:noFill/>
        </p:spPr>
        <p:txBody>
          <a:bodyPr wrap="square" rtlCol="0">
            <a:spAutoFit/>
          </a:bodyPr>
          <a:lstStyle/>
          <a:p>
            <a:pPr algn="ctr"/>
            <a:r>
              <a:rPr lang="ru-RU" sz="4400" b="1" dirty="0">
                <a:solidFill>
                  <a:srgbClr val="FF0000"/>
                </a:solidFill>
              </a:rPr>
              <a:t>Без труда не выловишь и рыбку из пруда</a:t>
            </a:r>
          </a:p>
        </p:txBody>
      </p:sp>
    </p:spTree>
    <p:extLst>
      <p:ext uri="{BB962C8B-B14F-4D97-AF65-F5344CB8AC3E}">
        <p14:creationId xmlns:p14="http://schemas.microsoft.com/office/powerpoint/2010/main" val="2733367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cxnSp>
        <p:nvCxnSpPr>
          <p:cNvPr id="7" name="Straight Connector 6"/>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453265" y="1570814"/>
            <a:ext cx="0" cy="3710227"/>
          </a:xfrm>
          <a:prstGeom prst="line">
            <a:avLst/>
          </a:prstGeom>
          <a:ln>
            <a:solidFill>
              <a:srgbClr val="CDD06E"/>
            </a:solidFill>
          </a:ln>
        </p:spPr>
        <p:style>
          <a:lnRef idx="1">
            <a:schemeClr val="accent1"/>
          </a:lnRef>
          <a:fillRef idx="0">
            <a:schemeClr val="accent1"/>
          </a:fillRef>
          <a:effectRef idx="0">
            <a:schemeClr val="accent1"/>
          </a:effectRef>
          <a:fontRef idx="minor">
            <a:schemeClr val="tx1"/>
          </a:fontRef>
        </p:style>
      </p:cxn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214" y="1343026"/>
            <a:ext cx="6809423" cy="4657724"/>
          </a:xfrm>
          <a:prstGeom prst="rect">
            <a:avLst/>
          </a:prstGeom>
        </p:spPr>
      </p:pic>
      <p:sp>
        <p:nvSpPr>
          <p:cNvPr id="4" name="TextBox 3"/>
          <p:cNvSpPr txBox="1"/>
          <p:nvPr/>
        </p:nvSpPr>
        <p:spPr>
          <a:xfrm>
            <a:off x="7386637" y="2100263"/>
            <a:ext cx="4431983" cy="2123658"/>
          </a:xfrm>
          <a:prstGeom prst="rect">
            <a:avLst/>
          </a:prstGeom>
          <a:noFill/>
        </p:spPr>
        <p:txBody>
          <a:bodyPr wrap="square" rtlCol="0">
            <a:spAutoFit/>
          </a:bodyPr>
          <a:lstStyle/>
          <a:p>
            <a:pPr algn="ctr"/>
            <a:r>
              <a:rPr lang="ru-RU" sz="4400" b="1" dirty="0">
                <a:solidFill>
                  <a:srgbClr val="FF0000"/>
                </a:solidFill>
              </a:rPr>
              <a:t>Любишь кататься люби и саночки возить</a:t>
            </a:r>
          </a:p>
        </p:txBody>
      </p:sp>
    </p:spTree>
    <p:extLst>
      <p:ext uri="{BB962C8B-B14F-4D97-AF65-F5344CB8AC3E}">
        <p14:creationId xmlns:p14="http://schemas.microsoft.com/office/powerpoint/2010/main" val="2748746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cxnSp>
        <p:nvCxnSpPr>
          <p:cNvPr id="7" name="Straight Connector 6"/>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453265" y="1570814"/>
            <a:ext cx="0" cy="3710227"/>
          </a:xfrm>
          <a:prstGeom prst="line">
            <a:avLst/>
          </a:prstGeom>
          <a:ln>
            <a:solidFill>
              <a:srgbClr val="CDD06E"/>
            </a:solidFill>
          </a:ln>
        </p:spPr>
        <p:style>
          <a:lnRef idx="1">
            <a:schemeClr val="accent1"/>
          </a:lnRef>
          <a:fillRef idx="0">
            <a:schemeClr val="accent1"/>
          </a:fillRef>
          <a:effectRef idx="0">
            <a:schemeClr val="accent1"/>
          </a:effectRef>
          <a:fontRef idx="minor">
            <a:schemeClr val="tx1"/>
          </a:fontRef>
        </p:style>
      </p:cxn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778" y="1300163"/>
            <a:ext cx="7052310" cy="4772025"/>
          </a:xfrm>
          <a:prstGeom prst="rect">
            <a:avLst/>
          </a:prstGeom>
        </p:spPr>
      </p:pic>
      <p:sp>
        <p:nvSpPr>
          <p:cNvPr id="4" name="TextBox 3"/>
          <p:cNvSpPr txBox="1"/>
          <p:nvPr/>
        </p:nvSpPr>
        <p:spPr>
          <a:xfrm>
            <a:off x="7829551" y="2708909"/>
            <a:ext cx="3840480" cy="1446550"/>
          </a:xfrm>
          <a:prstGeom prst="rect">
            <a:avLst/>
          </a:prstGeom>
          <a:noFill/>
        </p:spPr>
        <p:txBody>
          <a:bodyPr wrap="square" rtlCol="0">
            <a:spAutoFit/>
          </a:bodyPr>
          <a:lstStyle/>
          <a:p>
            <a:pPr algn="ctr"/>
            <a:r>
              <a:rPr lang="ru-RU" sz="4400" b="1" dirty="0">
                <a:solidFill>
                  <a:srgbClr val="FF0000"/>
                </a:solidFill>
              </a:rPr>
              <a:t>Цыплят по осени считают</a:t>
            </a:r>
          </a:p>
        </p:txBody>
      </p:sp>
    </p:spTree>
    <p:extLst>
      <p:ext uri="{BB962C8B-B14F-4D97-AF65-F5344CB8AC3E}">
        <p14:creationId xmlns:p14="http://schemas.microsoft.com/office/powerpoint/2010/main" val="1574172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cxnSp>
        <p:nvCxnSpPr>
          <p:cNvPr id="7" name="Straight Connector 6"/>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453265" y="1570814"/>
            <a:ext cx="0" cy="3710227"/>
          </a:xfrm>
          <a:prstGeom prst="line">
            <a:avLst/>
          </a:prstGeom>
          <a:ln>
            <a:solidFill>
              <a:srgbClr val="CDD06E"/>
            </a:solidFill>
          </a:ln>
        </p:spPr>
        <p:style>
          <a:lnRef idx="1">
            <a:schemeClr val="accent1"/>
          </a:lnRef>
          <a:fillRef idx="0">
            <a:schemeClr val="accent1"/>
          </a:fillRef>
          <a:effectRef idx="0">
            <a:schemeClr val="accent1"/>
          </a:effectRef>
          <a:fontRef idx="minor">
            <a:schemeClr val="tx1"/>
          </a:fontRef>
        </p:style>
      </p:cxn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 y="1337310"/>
            <a:ext cx="6880860" cy="4710254"/>
          </a:xfrm>
          <a:prstGeom prst="rect">
            <a:avLst/>
          </a:prstGeom>
        </p:spPr>
      </p:pic>
      <p:sp>
        <p:nvSpPr>
          <p:cNvPr id="4" name="TextBox 3"/>
          <p:cNvSpPr txBox="1"/>
          <p:nvPr/>
        </p:nvSpPr>
        <p:spPr>
          <a:xfrm>
            <a:off x="7669530" y="2526030"/>
            <a:ext cx="3920490" cy="2123658"/>
          </a:xfrm>
          <a:prstGeom prst="rect">
            <a:avLst/>
          </a:prstGeom>
          <a:noFill/>
        </p:spPr>
        <p:txBody>
          <a:bodyPr wrap="square" rtlCol="0">
            <a:spAutoFit/>
          </a:bodyPr>
          <a:lstStyle/>
          <a:p>
            <a:pPr algn="ctr"/>
            <a:r>
              <a:rPr lang="ru-RU" sz="4400" b="1" dirty="0">
                <a:solidFill>
                  <a:srgbClr val="FF0000"/>
                </a:solidFill>
              </a:rPr>
              <a:t>Готовь сани летом, а телегу зимой</a:t>
            </a:r>
          </a:p>
        </p:txBody>
      </p:sp>
    </p:spTree>
    <p:extLst>
      <p:ext uri="{BB962C8B-B14F-4D97-AF65-F5344CB8AC3E}">
        <p14:creationId xmlns:p14="http://schemas.microsoft.com/office/powerpoint/2010/main" val="2821441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cxnSp>
        <p:nvCxnSpPr>
          <p:cNvPr id="7" name="Straight Connector 6"/>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453265" y="1570814"/>
            <a:ext cx="0" cy="3710227"/>
          </a:xfrm>
          <a:prstGeom prst="line">
            <a:avLst/>
          </a:prstGeom>
          <a:ln>
            <a:solidFill>
              <a:srgbClr val="CDD06E"/>
            </a:solidFill>
          </a:ln>
        </p:spPr>
        <p:style>
          <a:lnRef idx="1">
            <a:schemeClr val="accent1"/>
          </a:lnRef>
          <a:fillRef idx="0">
            <a:schemeClr val="accent1"/>
          </a:fillRef>
          <a:effectRef idx="0">
            <a:schemeClr val="accent1"/>
          </a:effectRef>
          <a:fontRef idx="minor">
            <a:schemeClr val="tx1"/>
          </a:fontRef>
        </p:style>
      </p:cxn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924" y="1325880"/>
            <a:ext cx="6749415" cy="4712159"/>
          </a:xfrm>
          <a:prstGeom prst="rect">
            <a:avLst/>
          </a:prstGeom>
        </p:spPr>
      </p:pic>
      <p:sp>
        <p:nvSpPr>
          <p:cNvPr id="4" name="TextBox 3"/>
          <p:cNvSpPr txBox="1"/>
          <p:nvPr/>
        </p:nvSpPr>
        <p:spPr>
          <a:xfrm>
            <a:off x="6963508" y="2235409"/>
            <a:ext cx="5228491" cy="2800767"/>
          </a:xfrm>
          <a:prstGeom prst="rect">
            <a:avLst/>
          </a:prstGeom>
          <a:noFill/>
        </p:spPr>
        <p:txBody>
          <a:bodyPr wrap="square" rtlCol="0">
            <a:spAutoFit/>
          </a:bodyPr>
          <a:lstStyle/>
          <a:p>
            <a:pPr algn="ctr"/>
            <a:r>
              <a:rPr lang="ru-RU" sz="4400" b="1" dirty="0">
                <a:solidFill>
                  <a:srgbClr val="FF0000"/>
                </a:solidFill>
              </a:rPr>
              <a:t>За двумя зайцами погонишься, ни одного не поймаешь</a:t>
            </a:r>
          </a:p>
        </p:txBody>
      </p:sp>
    </p:spTree>
    <p:extLst>
      <p:ext uri="{BB962C8B-B14F-4D97-AF65-F5344CB8AC3E}">
        <p14:creationId xmlns:p14="http://schemas.microsoft.com/office/powerpoint/2010/main" val="405859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cxnSp>
        <p:nvCxnSpPr>
          <p:cNvPr id="7" name="Straight Connector 6"/>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453265" y="1570814"/>
            <a:ext cx="0" cy="3710227"/>
          </a:xfrm>
          <a:prstGeom prst="line">
            <a:avLst/>
          </a:prstGeom>
          <a:ln>
            <a:solidFill>
              <a:srgbClr val="CDD06E"/>
            </a:solidFill>
          </a:ln>
        </p:spPr>
        <p:style>
          <a:lnRef idx="1">
            <a:schemeClr val="accent1"/>
          </a:lnRef>
          <a:fillRef idx="0">
            <a:schemeClr val="accent1"/>
          </a:fillRef>
          <a:effectRef idx="0">
            <a:schemeClr val="accent1"/>
          </a:effectRef>
          <a:fontRef idx="minor">
            <a:schemeClr val="tx1"/>
          </a:fontRef>
        </p:style>
      </p:cxn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365" y="1325879"/>
            <a:ext cx="6652260" cy="4817746"/>
          </a:xfrm>
          <a:prstGeom prst="rect">
            <a:avLst/>
          </a:prstGeom>
        </p:spPr>
      </p:pic>
      <p:sp>
        <p:nvSpPr>
          <p:cNvPr id="4" name="TextBox 3"/>
          <p:cNvSpPr txBox="1"/>
          <p:nvPr/>
        </p:nvSpPr>
        <p:spPr>
          <a:xfrm>
            <a:off x="7703820" y="2754629"/>
            <a:ext cx="3646170" cy="1446550"/>
          </a:xfrm>
          <a:prstGeom prst="rect">
            <a:avLst/>
          </a:prstGeom>
          <a:noFill/>
        </p:spPr>
        <p:txBody>
          <a:bodyPr wrap="square" rtlCol="0">
            <a:spAutoFit/>
          </a:bodyPr>
          <a:lstStyle/>
          <a:p>
            <a:pPr algn="ctr"/>
            <a:r>
              <a:rPr lang="ru-RU" sz="4400" b="1" dirty="0">
                <a:solidFill>
                  <a:srgbClr val="FF0000"/>
                </a:solidFill>
              </a:rPr>
              <a:t>Гусь свинье не товарищ</a:t>
            </a:r>
          </a:p>
        </p:txBody>
      </p:sp>
    </p:spTree>
    <p:extLst>
      <p:ext uri="{BB962C8B-B14F-4D97-AF65-F5344CB8AC3E}">
        <p14:creationId xmlns:p14="http://schemas.microsoft.com/office/powerpoint/2010/main" val="3144766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cxnSp>
        <p:nvCxnSpPr>
          <p:cNvPr id="7" name="Straight Connector 6"/>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453265" y="1570814"/>
            <a:ext cx="0" cy="3710227"/>
          </a:xfrm>
          <a:prstGeom prst="line">
            <a:avLst/>
          </a:prstGeom>
          <a:ln>
            <a:solidFill>
              <a:srgbClr val="CDD06E"/>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7703820" y="2754629"/>
            <a:ext cx="3646170" cy="2123658"/>
          </a:xfrm>
          <a:prstGeom prst="rect">
            <a:avLst/>
          </a:prstGeom>
          <a:noFill/>
        </p:spPr>
        <p:txBody>
          <a:bodyPr wrap="square" rtlCol="0">
            <a:spAutoFit/>
          </a:bodyPr>
          <a:lstStyle/>
          <a:p>
            <a:pPr algn="ctr"/>
            <a:r>
              <a:rPr lang="ru-RU" sz="4400" b="1" dirty="0">
                <a:solidFill>
                  <a:srgbClr val="FF0000"/>
                </a:solidFill>
              </a:rPr>
              <a:t>Друг познается - в беде</a:t>
            </a:r>
          </a:p>
        </p:txBody>
      </p:sp>
      <p:pic>
        <p:nvPicPr>
          <p:cNvPr id="6" name="Рисунок 5"/>
          <p:cNvPicPr>
            <a:picLocks noChangeAspect="1"/>
          </p:cNvPicPr>
          <p:nvPr/>
        </p:nvPicPr>
        <p:blipFill rotWithShape="1">
          <a:blip r:embed="rId3">
            <a:extLst>
              <a:ext uri="{28A0092B-C50C-407E-A947-70E740481C1C}">
                <a14:useLocalDpi xmlns:a14="http://schemas.microsoft.com/office/drawing/2010/main" val="0"/>
              </a:ext>
            </a:extLst>
          </a:blip>
          <a:srcRect l="24063" t="7500" r="22812" b="27167"/>
          <a:stretch/>
        </p:blipFill>
        <p:spPr>
          <a:xfrm>
            <a:off x="548640" y="1325880"/>
            <a:ext cx="6686549" cy="4823460"/>
          </a:xfrm>
          <a:prstGeom prst="rect">
            <a:avLst/>
          </a:prstGeom>
        </p:spPr>
      </p:pic>
    </p:spTree>
    <p:extLst>
      <p:ext uri="{BB962C8B-B14F-4D97-AF65-F5344CB8AC3E}">
        <p14:creationId xmlns:p14="http://schemas.microsoft.com/office/powerpoint/2010/main" val="3577094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497330" y="1348740"/>
            <a:ext cx="9109710" cy="5078313"/>
          </a:xfrm>
          <a:prstGeom prst="rect">
            <a:avLst/>
          </a:prstGeom>
          <a:noFill/>
        </p:spPr>
        <p:txBody>
          <a:bodyPr wrap="square" rtlCol="0">
            <a:spAutoFit/>
          </a:bodyPr>
          <a:lstStyle/>
          <a:p>
            <a:pPr algn="ctr"/>
            <a:r>
              <a:rPr lang="ru-RU" sz="2400" dirty="0"/>
              <a:t>Пословицы и поговорки — произведения устного творчества народа. Читать их интересно и увлекательно. В них отражён быт человека, любовь к родителям, подмечены черты характера людей и описаны природные явления. Они не устаревают, будут читаться и всегда найдут отклик в человеческой душе.</a:t>
            </a:r>
          </a:p>
          <a:p>
            <a:pPr algn="ctr"/>
            <a:r>
              <a:rPr lang="ru-RU" sz="2400" dirty="0"/>
              <a:t> Пословицы широко применяют в обучении дошкольников родному языку. И хотя дети в этом возрасте воспринимают суждения, выраженные в пословице в прямом значении, они уже могут уловить их обобщающий характер, что развивает их мышление, дает возможность уловить многозначность слов. К.Д. Ушинский отмечал, что пословицы имеют большое значение при первоначальном обучении родному языку</a:t>
            </a:r>
            <a:r>
              <a:rPr lang="ru-RU" dirty="0"/>
              <a:t>.</a:t>
            </a:r>
            <a:br>
              <a:rPr lang="ru-RU" dirty="0"/>
            </a:br>
            <a:br>
              <a:rPr lang="ru-RU" dirty="0"/>
            </a:br>
            <a:endParaRPr lang="ru-RU" dirty="0"/>
          </a:p>
        </p:txBody>
      </p:sp>
    </p:spTree>
    <p:extLst>
      <p:ext uri="{BB962C8B-B14F-4D97-AF65-F5344CB8AC3E}">
        <p14:creationId xmlns:p14="http://schemas.microsoft.com/office/powerpoint/2010/main" val="434662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Рисунок 2"/>
          <p:cNvPicPr>
            <a:picLocks noChangeAspect="1"/>
          </p:cNvPicPr>
          <p:nvPr/>
        </p:nvPicPr>
        <p:blipFill rotWithShape="1">
          <a:blip r:embed="rId3">
            <a:extLst>
              <a:ext uri="{28A0092B-C50C-407E-A947-70E740481C1C}">
                <a14:useLocalDpi xmlns:a14="http://schemas.microsoft.com/office/drawing/2010/main" val="0"/>
              </a:ext>
            </a:extLst>
          </a:blip>
          <a:srcRect l="11000" t="18125" r="6453" b="2000"/>
          <a:stretch/>
        </p:blipFill>
        <p:spPr>
          <a:xfrm>
            <a:off x="480060" y="1280160"/>
            <a:ext cx="6709410" cy="4869180"/>
          </a:xfrm>
          <a:prstGeom prst="rect">
            <a:avLst/>
          </a:prstGeom>
        </p:spPr>
      </p:pic>
      <p:sp>
        <p:nvSpPr>
          <p:cNvPr id="4" name="TextBox 3"/>
          <p:cNvSpPr txBox="1"/>
          <p:nvPr/>
        </p:nvSpPr>
        <p:spPr>
          <a:xfrm>
            <a:off x="7669530" y="2423160"/>
            <a:ext cx="3394710" cy="2800767"/>
          </a:xfrm>
          <a:prstGeom prst="rect">
            <a:avLst/>
          </a:prstGeom>
          <a:noFill/>
        </p:spPr>
        <p:txBody>
          <a:bodyPr wrap="square" rtlCol="0">
            <a:spAutoFit/>
          </a:bodyPr>
          <a:lstStyle/>
          <a:p>
            <a:pPr algn="ctr"/>
            <a:r>
              <a:rPr lang="ru-RU" sz="4400" b="1" dirty="0">
                <a:solidFill>
                  <a:srgbClr val="FF0000"/>
                </a:solidFill>
              </a:rPr>
              <a:t>Нет лучшего дружка, чем родная матушка</a:t>
            </a:r>
          </a:p>
        </p:txBody>
      </p:sp>
    </p:spTree>
    <p:extLst>
      <p:ext uri="{BB962C8B-B14F-4D97-AF65-F5344CB8AC3E}">
        <p14:creationId xmlns:p14="http://schemas.microsoft.com/office/powerpoint/2010/main" val="2936718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cxnSp>
        <p:nvCxnSpPr>
          <p:cNvPr id="7" name="Straight Connector 6"/>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453265" y="1570814"/>
            <a:ext cx="0" cy="3710227"/>
          </a:xfrm>
          <a:prstGeom prst="line">
            <a:avLst/>
          </a:prstGeom>
          <a:ln>
            <a:solidFill>
              <a:srgbClr val="CDD06E"/>
            </a:solidFill>
          </a:ln>
        </p:spPr>
        <p:style>
          <a:lnRef idx="1">
            <a:schemeClr val="accent1"/>
          </a:lnRef>
          <a:fillRef idx="0">
            <a:schemeClr val="accent1"/>
          </a:fillRef>
          <a:effectRef idx="0">
            <a:schemeClr val="accent1"/>
          </a:effectRef>
          <a:fontRef idx="minor">
            <a:schemeClr val="tx1"/>
          </a:fontRef>
        </p:style>
      </p:cxnSp>
      <p:pic>
        <p:nvPicPr>
          <p:cNvPr id="4" name="Рисунок 3"/>
          <p:cNvPicPr>
            <a:picLocks noChangeAspect="1"/>
          </p:cNvPicPr>
          <p:nvPr/>
        </p:nvPicPr>
        <p:blipFill rotWithShape="1">
          <a:blip r:embed="rId3">
            <a:extLst>
              <a:ext uri="{28A0092B-C50C-407E-A947-70E740481C1C}">
                <a14:useLocalDpi xmlns:a14="http://schemas.microsoft.com/office/drawing/2010/main" val="0"/>
              </a:ext>
            </a:extLst>
          </a:blip>
          <a:srcRect l="5033" t="5203" r="4172" b="6069"/>
          <a:stretch/>
        </p:blipFill>
        <p:spPr>
          <a:xfrm>
            <a:off x="531494" y="1203008"/>
            <a:ext cx="6777990" cy="4992051"/>
          </a:xfrm>
          <a:prstGeom prst="rect">
            <a:avLst/>
          </a:prstGeom>
        </p:spPr>
      </p:pic>
      <p:sp>
        <p:nvSpPr>
          <p:cNvPr id="3" name="TextBox 2"/>
          <p:cNvSpPr txBox="1"/>
          <p:nvPr/>
        </p:nvSpPr>
        <p:spPr>
          <a:xfrm>
            <a:off x="7166610" y="2328863"/>
            <a:ext cx="4857750" cy="2123658"/>
          </a:xfrm>
          <a:prstGeom prst="rect">
            <a:avLst/>
          </a:prstGeom>
          <a:noFill/>
        </p:spPr>
        <p:txBody>
          <a:bodyPr wrap="square" rtlCol="0">
            <a:spAutoFit/>
          </a:bodyPr>
          <a:lstStyle/>
          <a:p>
            <a:pPr algn="ctr"/>
            <a:r>
              <a:rPr lang="ru-RU" sz="4400" b="1" dirty="0">
                <a:solidFill>
                  <a:srgbClr val="FF0000"/>
                </a:solidFill>
              </a:rPr>
              <a:t>Вся семья вместе , так и душа на месте</a:t>
            </a:r>
          </a:p>
        </p:txBody>
      </p:sp>
    </p:spTree>
    <p:extLst>
      <p:ext uri="{BB962C8B-B14F-4D97-AF65-F5344CB8AC3E}">
        <p14:creationId xmlns:p14="http://schemas.microsoft.com/office/powerpoint/2010/main" val="2139690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91440"/>
            <a:ext cx="12192000" cy="6858000"/>
          </a:xfrm>
          <a:prstGeom prst="rect">
            <a:avLst/>
          </a:prstGeom>
        </p:spPr>
      </p:pic>
      <p:cxnSp>
        <p:nvCxnSpPr>
          <p:cNvPr id="7" name="Straight Connector 6"/>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453265" y="1570814"/>
            <a:ext cx="0" cy="3710227"/>
          </a:xfrm>
          <a:prstGeom prst="line">
            <a:avLst/>
          </a:prstGeom>
          <a:ln>
            <a:solidFill>
              <a:srgbClr val="CDD06E"/>
            </a:solidFill>
          </a:ln>
        </p:spPr>
        <p:style>
          <a:lnRef idx="1">
            <a:schemeClr val="accent1"/>
          </a:lnRef>
          <a:fillRef idx="0">
            <a:schemeClr val="accent1"/>
          </a:fillRef>
          <a:effectRef idx="0">
            <a:schemeClr val="accent1"/>
          </a:effectRef>
          <a:fontRef idx="minor">
            <a:schemeClr val="tx1"/>
          </a:fontRef>
        </p:style>
      </p:cxnSp>
      <p:pic>
        <p:nvPicPr>
          <p:cNvPr id="4" name="Рисунок 3"/>
          <p:cNvPicPr>
            <a:picLocks noChangeAspect="1"/>
          </p:cNvPicPr>
          <p:nvPr/>
        </p:nvPicPr>
        <p:blipFill rotWithShape="1">
          <a:blip r:embed="rId3">
            <a:extLst>
              <a:ext uri="{28A0092B-C50C-407E-A947-70E740481C1C}">
                <a14:useLocalDpi xmlns:a14="http://schemas.microsoft.com/office/drawing/2010/main" val="0"/>
              </a:ext>
            </a:extLst>
          </a:blip>
          <a:srcRect l="22242" t="5480" r="22530" b="31388"/>
          <a:stretch/>
        </p:blipFill>
        <p:spPr>
          <a:xfrm>
            <a:off x="434340" y="1268730"/>
            <a:ext cx="6800850" cy="4937760"/>
          </a:xfrm>
          <a:prstGeom prst="rect">
            <a:avLst/>
          </a:prstGeom>
        </p:spPr>
      </p:pic>
      <p:sp>
        <p:nvSpPr>
          <p:cNvPr id="5" name="TextBox 4"/>
          <p:cNvSpPr txBox="1"/>
          <p:nvPr/>
        </p:nvSpPr>
        <p:spPr>
          <a:xfrm>
            <a:off x="7509510" y="2011680"/>
            <a:ext cx="4217670" cy="2123658"/>
          </a:xfrm>
          <a:prstGeom prst="rect">
            <a:avLst/>
          </a:prstGeom>
          <a:noFill/>
        </p:spPr>
        <p:txBody>
          <a:bodyPr wrap="square" rtlCol="0">
            <a:spAutoFit/>
          </a:bodyPr>
          <a:lstStyle/>
          <a:p>
            <a:pPr algn="ctr"/>
            <a:r>
              <a:rPr lang="ru-RU" sz="4400" b="1" dirty="0">
                <a:solidFill>
                  <a:srgbClr val="FF0000"/>
                </a:solidFill>
              </a:rPr>
              <a:t>Лучший клад- когда в семье лад</a:t>
            </a:r>
          </a:p>
        </p:txBody>
      </p:sp>
    </p:spTree>
    <p:extLst>
      <p:ext uri="{BB962C8B-B14F-4D97-AF65-F5344CB8AC3E}">
        <p14:creationId xmlns:p14="http://schemas.microsoft.com/office/powerpoint/2010/main" val="40011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cxnSp>
        <p:nvCxnSpPr>
          <p:cNvPr id="7" name="Straight Connector 6"/>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453265" y="1570814"/>
            <a:ext cx="0" cy="3710227"/>
          </a:xfrm>
          <a:prstGeom prst="line">
            <a:avLst/>
          </a:prstGeom>
          <a:ln>
            <a:solidFill>
              <a:srgbClr val="CDD06E"/>
            </a:solidFill>
          </a:ln>
        </p:spPr>
        <p:style>
          <a:lnRef idx="1">
            <a:schemeClr val="accent1"/>
          </a:lnRef>
          <a:fillRef idx="0">
            <a:schemeClr val="accent1"/>
          </a:fillRef>
          <a:effectRef idx="0">
            <a:schemeClr val="accent1"/>
          </a:effectRef>
          <a:fontRef idx="minor">
            <a:schemeClr val="tx1"/>
          </a:fontRef>
        </p:style>
      </p:cxnSp>
      <p:pic>
        <p:nvPicPr>
          <p:cNvPr id="3" name="Рисунок 2"/>
          <p:cNvPicPr>
            <a:picLocks noChangeAspect="1"/>
          </p:cNvPicPr>
          <p:nvPr/>
        </p:nvPicPr>
        <p:blipFill rotWithShape="1">
          <a:blip r:embed="rId3">
            <a:extLst>
              <a:ext uri="{28A0092B-C50C-407E-A947-70E740481C1C}">
                <a14:useLocalDpi xmlns:a14="http://schemas.microsoft.com/office/drawing/2010/main" val="0"/>
              </a:ext>
            </a:extLst>
          </a:blip>
          <a:srcRect b="4058"/>
          <a:stretch/>
        </p:blipFill>
        <p:spPr>
          <a:xfrm>
            <a:off x="559117" y="1303020"/>
            <a:ext cx="6733223" cy="4823460"/>
          </a:xfrm>
          <a:prstGeom prst="rect">
            <a:avLst/>
          </a:prstGeom>
        </p:spPr>
      </p:pic>
      <p:sp>
        <p:nvSpPr>
          <p:cNvPr id="4" name="TextBox 3"/>
          <p:cNvSpPr txBox="1"/>
          <p:nvPr/>
        </p:nvSpPr>
        <p:spPr>
          <a:xfrm>
            <a:off x="8081010" y="2205990"/>
            <a:ext cx="3082013" cy="1446550"/>
          </a:xfrm>
          <a:prstGeom prst="rect">
            <a:avLst/>
          </a:prstGeom>
          <a:noFill/>
        </p:spPr>
        <p:txBody>
          <a:bodyPr wrap="square" rtlCol="0">
            <a:spAutoFit/>
          </a:bodyPr>
          <a:lstStyle/>
          <a:p>
            <a:pPr algn="ctr"/>
            <a:r>
              <a:rPr lang="ru-RU" sz="4400" b="1" dirty="0">
                <a:solidFill>
                  <a:srgbClr val="FF0000"/>
                </a:solidFill>
              </a:rPr>
              <a:t>Своя ноша- не тянет</a:t>
            </a:r>
          </a:p>
        </p:txBody>
      </p:sp>
    </p:spTree>
    <p:extLst>
      <p:ext uri="{BB962C8B-B14F-4D97-AF65-F5344CB8AC3E}">
        <p14:creationId xmlns:p14="http://schemas.microsoft.com/office/powerpoint/2010/main" val="119292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cxnSp>
        <p:nvCxnSpPr>
          <p:cNvPr id="7" name="Straight Connector 6"/>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453265" y="1570814"/>
            <a:ext cx="0" cy="3710227"/>
          </a:xfrm>
          <a:prstGeom prst="line">
            <a:avLst/>
          </a:prstGeom>
          <a:ln>
            <a:solidFill>
              <a:srgbClr val="CDD06E"/>
            </a:solidFill>
          </a:ln>
        </p:spPr>
        <p:style>
          <a:lnRef idx="1">
            <a:schemeClr val="accent1"/>
          </a:lnRef>
          <a:fillRef idx="0">
            <a:schemeClr val="accent1"/>
          </a:fillRef>
          <a:effectRef idx="0">
            <a:schemeClr val="accent1"/>
          </a:effectRef>
          <a:fontRef idx="minor">
            <a:schemeClr val="tx1"/>
          </a:fontRef>
        </p:style>
      </p:cxn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074" y="1383029"/>
            <a:ext cx="6760845" cy="4774883"/>
          </a:xfrm>
          <a:prstGeom prst="rect">
            <a:avLst/>
          </a:prstGeom>
        </p:spPr>
      </p:pic>
      <p:sp>
        <p:nvSpPr>
          <p:cNvPr id="5" name="TextBox 4"/>
          <p:cNvSpPr txBox="1"/>
          <p:nvPr/>
        </p:nvSpPr>
        <p:spPr>
          <a:xfrm>
            <a:off x="7360919" y="2743200"/>
            <a:ext cx="4343401" cy="1446550"/>
          </a:xfrm>
          <a:prstGeom prst="rect">
            <a:avLst/>
          </a:prstGeom>
          <a:noFill/>
        </p:spPr>
        <p:txBody>
          <a:bodyPr wrap="square" rtlCol="0">
            <a:spAutoFit/>
          </a:bodyPr>
          <a:lstStyle/>
          <a:p>
            <a:pPr algn="ctr"/>
            <a:r>
              <a:rPr lang="ru-RU" sz="4400" b="1" dirty="0">
                <a:solidFill>
                  <a:srgbClr val="FF0000"/>
                </a:solidFill>
              </a:rPr>
              <a:t>Яйца курицу не учат</a:t>
            </a:r>
          </a:p>
        </p:txBody>
      </p:sp>
    </p:spTree>
    <p:extLst>
      <p:ext uri="{BB962C8B-B14F-4D97-AF65-F5344CB8AC3E}">
        <p14:creationId xmlns:p14="http://schemas.microsoft.com/office/powerpoint/2010/main" val="1547509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cxnSp>
        <p:nvCxnSpPr>
          <p:cNvPr id="7" name="Straight Connector 6"/>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453265" y="1570814"/>
            <a:ext cx="0" cy="3710227"/>
          </a:xfrm>
          <a:prstGeom prst="line">
            <a:avLst/>
          </a:prstGeom>
          <a:ln>
            <a:solidFill>
              <a:srgbClr val="CDD06E"/>
            </a:solidFill>
          </a:ln>
        </p:spPr>
        <p:style>
          <a:lnRef idx="1">
            <a:schemeClr val="accent1"/>
          </a:lnRef>
          <a:fillRef idx="0">
            <a:schemeClr val="accent1"/>
          </a:fillRef>
          <a:effectRef idx="0">
            <a:schemeClr val="accent1"/>
          </a:effectRef>
          <a:fontRef idx="minor">
            <a:schemeClr val="tx1"/>
          </a:fontRef>
        </p:style>
      </p:cxn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645" y="1320165"/>
            <a:ext cx="6966585" cy="4800600"/>
          </a:xfrm>
          <a:prstGeom prst="rect">
            <a:avLst/>
          </a:prstGeom>
        </p:spPr>
      </p:pic>
      <p:sp>
        <p:nvSpPr>
          <p:cNvPr id="4" name="TextBox 3"/>
          <p:cNvSpPr txBox="1"/>
          <p:nvPr/>
        </p:nvSpPr>
        <p:spPr>
          <a:xfrm>
            <a:off x="7440930" y="2354579"/>
            <a:ext cx="4331970" cy="2123658"/>
          </a:xfrm>
          <a:prstGeom prst="rect">
            <a:avLst/>
          </a:prstGeom>
          <a:noFill/>
        </p:spPr>
        <p:txBody>
          <a:bodyPr wrap="square" rtlCol="0">
            <a:spAutoFit/>
          </a:bodyPr>
          <a:lstStyle/>
          <a:p>
            <a:pPr algn="ctr"/>
            <a:r>
              <a:rPr lang="ru-RU" sz="4400" b="1" dirty="0">
                <a:solidFill>
                  <a:srgbClr val="FF0000"/>
                </a:solidFill>
              </a:rPr>
              <a:t>Яблочко от яблони, недалеко падает </a:t>
            </a:r>
          </a:p>
        </p:txBody>
      </p:sp>
    </p:spTree>
    <p:extLst>
      <p:ext uri="{BB962C8B-B14F-4D97-AF65-F5344CB8AC3E}">
        <p14:creationId xmlns:p14="http://schemas.microsoft.com/office/powerpoint/2010/main" val="1777640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cxnSp>
        <p:nvCxnSpPr>
          <p:cNvPr id="7" name="Straight Connector 6"/>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453265" y="1570814"/>
            <a:ext cx="0" cy="3710227"/>
          </a:xfrm>
          <a:prstGeom prst="line">
            <a:avLst/>
          </a:prstGeom>
          <a:ln>
            <a:solidFill>
              <a:srgbClr val="CDD06E"/>
            </a:solidFill>
          </a:ln>
        </p:spPr>
        <p:style>
          <a:lnRef idx="1">
            <a:schemeClr val="accent1"/>
          </a:lnRef>
          <a:fillRef idx="0">
            <a:schemeClr val="accent1"/>
          </a:fillRef>
          <a:effectRef idx="0">
            <a:schemeClr val="accent1"/>
          </a:effectRef>
          <a:fontRef idx="minor">
            <a:schemeClr val="tx1"/>
          </a:fontRef>
        </p:style>
      </p:cxnSp>
      <p:pic>
        <p:nvPicPr>
          <p:cNvPr id="4" name="Рисунок 3"/>
          <p:cNvPicPr>
            <a:picLocks noChangeAspect="1"/>
          </p:cNvPicPr>
          <p:nvPr/>
        </p:nvPicPr>
        <p:blipFill rotWithShape="1">
          <a:blip r:embed="rId3">
            <a:extLst>
              <a:ext uri="{28A0092B-C50C-407E-A947-70E740481C1C}">
                <a14:useLocalDpi xmlns:a14="http://schemas.microsoft.com/office/drawing/2010/main" val="0"/>
              </a:ext>
            </a:extLst>
          </a:blip>
          <a:srcRect l="17917" t="15417" r="3833" b="5666"/>
          <a:stretch/>
        </p:blipFill>
        <p:spPr>
          <a:xfrm>
            <a:off x="537210" y="1211580"/>
            <a:ext cx="6583680" cy="4960620"/>
          </a:xfrm>
          <a:prstGeom prst="rect">
            <a:avLst/>
          </a:prstGeom>
        </p:spPr>
      </p:pic>
      <p:sp>
        <p:nvSpPr>
          <p:cNvPr id="5" name="TextBox 4"/>
          <p:cNvSpPr txBox="1"/>
          <p:nvPr/>
        </p:nvSpPr>
        <p:spPr>
          <a:xfrm>
            <a:off x="6729046" y="2343150"/>
            <a:ext cx="5462954" cy="1446550"/>
          </a:xfrm>
          <a:prstGeom prst="rect">
            <a:avLst/>
          </a:prstGeom>
          <a:noFill/>
        </p:spPr>
        <p:txBody>
          <a:bodyPr wrap="square" rtlCol="0">
            <a:spAutoFit/>
          </a:bodyPr>
          <a:lstStyle/>
          <a:p>
            <a:pPr algn="ctr"/>
            <a:r>
              <a:rPr lang="ru-RU" sz="4400" b="1" dirty="0">
                <a:solidFill>
                  <a:srgbClr val="FF0000"/>
                </a:solidFill>
              </a:rPr>
              <a:t>Нет ничего краше, чем Родина наша</a:t>
            </a:r>
          </a:p>
        </p:txBody>
      </p:sp>
    </p:spTree>
    <p:extLst>
      <p:ext uri="{BB962C8B-B14F-4D97-AF65-F5344CB8AC3E}">
        <p14:creationId xmlns:p14="http://schemas.microsoft.com/office/powerpoint/2010/main" val="1963141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218</TotalTime>
  <Words>239</Words>
  <Application>Microsoft Office PowerPoint</Application>
  <PresentationFormat>Широкоэкранный</PresentationFormat>
  <Paragraphs>22</Paragraphs>
  <Slides>17</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17</vt:i4>
      </vt:variant>
    </vt:vector>
  </HeadingPairs>
  <TitlesOfParts>
    <vt:vector size="21" baseType="lpstr">
      <vt:lpstr>Arial</vt:lpstr>
      <vt:lpstr>Calibri</vt:lpstr>
      <vt:lpstr>Calibri Light</vt:lpstr>
      <vt:lpstr>Тема Office</vt:lpstr>
      <vt:lpstr>Закрепить знания детей о пословицах и поговорках,  учить угадывать по картинкам, какая народная мудрость в них зашифрована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Закрепить знания детей о пословицах и поговорках,  учить угадывать по картинкам, какая народная мудрость в них зашифрована</dc:title>
  <dc:creator>Виктория Тынянских</dc:creator>
  <cp:lastModifiedBy>Виктория Тынянских</cp:lastModifiedBy>
  <cp:revision>13</cp:revision>
  <dcterms:created xsi:type="dcterms:W3CDTF">2017-04-17T06:26:46Z</dcterms:created>
  <dcterms:modified xsi:type="dcterms:W3CDTF">2017-08-23T19:10:50Z</dcterms:modified>
</cp:coreProperties>
</file>