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73" r:id="rId13"/>
    <p:sldId id="274" r:id="rId14"/>
    <p:sldId id="275" r:id="rId15"/>
    <p:sldId id="276" r:id="rId16"/>
    <p:sldId id="267" r:id="rId17"/>
    <p:sldId id="268" r:id="rId18"/>
    <p:sldId id="272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7.2740473413045778E-2"/>
          <c:y val="4.6256729507679457E-2"/>
          <c:w val="0.6032202051132497"/>
          <c:h val="0.62255569450022863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гестозы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1"/>
                <c:pt idx="0">
                  <c:v>патология беременности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плацентарная недостаточность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1"/>
                <c:pt idx="0">
                  <c:v>патология беременности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44.290000000000013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заболевания матери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1"/>
                <c:pt idx="0">
                  <c:v>патология беременности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55.99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723456"/>
        <c:axId val="90724992"/>
      </c:barChart>
      <c:catAx>
        <c:axId val="90723456"/>
        <c:scaling>
          <c:orientation val="minMax"/>
        </c:scaling>
        <c:delete val="1"/>
        <c:axPos val="b"/>
        <c:majorTickMark val="cross"/>
        <c:minorTickMark val="cross"/>
        <c:tickLblPos val="nextTo"/>
        <c:crossAx val="90724992"/>
        <c:crosses val="autoZero"/>
        <c:auto val="1"/>
        <c:lblAlgn val="ctr"/>
        <c:lblOffset val="100"/>
        <c:noMultiLvlLbl val="1"/>
      </c:catAx>
      <c:valAx>
        <c:axId val="9072499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90723456"/>
        <c:crosses val="autoZero"/>
        <c:crossBetween val="between"/>
      </c:valAx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2029442500243044"/>
          <c:y val="6.0723277267676984E-2"/>
          <c:w val="0.56555045202683063"/>
          <c:h val="0.6563750658683567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соматические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1"/>
                <c:pt idx="0">
                  <c:v>Заболевания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38.25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гинекологические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1"/>
                <c:pt idx="0">
                  <c:v>Заболевания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6.1899999999999995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венирические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1"/>
                <c:pt idx="0">
                  <c:v>Заболевания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2.44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ОРЗ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1"/>
                <c:pt idx="0">
                  <c:v>Заболевания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15.96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эндокринные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1"/>
                <c:pt idx="0">
                  <c:v>Заболевания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4.2300000000000004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неврологические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1"/>
                <c:pt idx="0">
                  <c:v>Заболевания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745856"/>
        <c:axId val="90751744"/>
      </c:barChart>
      <c:catAx>
        <c:axId val="90745856"/>
        <c:scaling>
          <c:orientation val="minMax"/>
        </c:scaling>
        <c:delete val="1"/>
        <c:axPos val="b"/>
        <c:majorTickMark val="cross"/>
        <c:minorTickMark val="cross"/>
        <c:tickLblPos val="nextTo"/>
        <c:crossAx val="90751744"/>
        <c:crosses val="autoZero"/>
        <c:auto val="1"/>
        <c:lblAlgn val="ctr"/>
        <c:lblOffset val="100"/>
        <c:noMultiLvlLbl val="1"/>
      </c:catAx>
      <c:valAx>
        <c:axId val="9075174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90745856"/>
        <c:crosses val="autoZero"/>
        <c:crossBetween val="between"/>
      </c:valAx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нарушение родовой деятельности</c:v>
                </c:pt>
              </c:strCache>
            </c:strRef>
          </c:tx>
          <c:invertIfNegative val="1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83.710000000000022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обвитие пуповиной</c:v>
                </c:pt>
              </c:strCache>
            </c:strRef>
          </c:tx>
          <c:invertIfNegative val="1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6.18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аномалии родов</c:v>
                </c:pt>
              </c:strCache>
            </c:strRef>
          </c:tx>
          <c:invertIfNegative val="1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4.5999999999999996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кесарево сечение</c:v>
                </c:pt>
              </c:strCache>
            </c:strRef>
          </c:tx>
          <c:invertIfNegative val="1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4.72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акушерские пособия</c:v>
                </c:pt>
              </c:strCache>
            </c:strRef>
          </c:tx>
          <c:invertIfNegative val="1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825088"/>
        <c:axId val="90826624"/>
      </c:barChart>
      <c:catAx>
        <c:axId val="90825088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90826624"/>
        <c:crosses val="autoZero"/>
        <c:auto val="1"/>
        <c:lblAlgn val="ctr"/>
        <c:lblOffset val="100"/>
        <c:noMultiLvlLbl val="1"/>
      </c:catAx>
      <c:valAx>
        <c:axId val="9082662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90825088"/>
        <c:crosses val="autoZero"/>
        <c:crossBetween val="between"/>
      </c:valAx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психического развития детей дошкольного возраста с общи недоразвитием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7854696" cy="1752600"/>
          </a:xfrm>
        </p:spPr>
        <p:txBody>
          <a:bodyPr>
            <a:normAutofit fontScale="92500"/>
          </a:bodyPr>
          <a:lstStyle/>
          <a:p>
            <a:r>
              <a:rPr lang="ru-RU" sz="2800" b="1" dirty="0"/>
              <a:t>Муниципальное  образовательное учреждение «Средняя общеобразовательная школа №7 структурное подразделение «Центр «Радуга»,</a:t>
            </a:r>
            <a:br>
              <a:rPr lang="ru-RU" sz="2800" b="1" dirty="0"/>
            </a:br>
            <a:r>
              <a:rPr lang="ru-RU" sz="2800" b="1" dirty="0"/>
              <a:t> учитель-логопед Козырева М.А.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ОНР </a:t>
            </a:r>
            <a:r>
              <a:rPr lang="en-US" dirty="0" smtClean="0"/>
              <a:t>II</a:t>
            </a:r>
            <a:r>
              <a:rPr lang="ru-RU" dirty="0" smtClean="0"/>
              <a:t> уровня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Активный словарь – возрастает речевая активность, постоянный, но искаженный и ограниченный словарный запас.</a:t>
            </a:r>
          </a:p>
          <a:p>
            <a:r>
              <a:rPr lang="ru-RU" dirty="0" smtClean="0"/>
              <a:t>Пассивный словарь – различают некоторые грамматические формы, значения предлогов только в хорошо знакомой ситуации.</a:t>
            </a:r>
          </a:p>
          <a:p>
            <a:r>
              <a:rPr lang="ru-RU" dirty="0" smtClean="0"/>
              <a:t>Фраза – простое предложение из 2-х, 3-х, редко 4-х слов.</a:t>
            </a:r>
          </a:p>
          <a:p>
            <a:r>
              <a:rPr lang="ru-RU" dirty="0" smtClean="0"/>
              <a:t>Звукопроизношение – нарушено произношение мягких и твердых согласных, звонких, глухих, свистящих, аффрикат.</a:t>
            </a:r>
          </a:p>
          <a:p>
            <a:r>
              <a:rPr lang="ru-RU" dirty="0" smtClean="0"/>
              <a:t>Слоговая структура – правильное воспроизведение контура слова, перестановка слогов, звуков, замена и уподобление слогов.</a:t>
            </a:r>
          </a:p>
          <a:p>
            <a:r>
              <a:rPr lang="ru-RU" dirty="0" smtClean="0"/>
              <a:t>Фонематическое восприятие – недостаточность и неподготовленность к овладению звуковым анализом.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ОНР </a:t>
            </a:r>
            <a:r>
              <a:rPr lang="en-US" dirty="0" smtClean="0"/>
              <a:t>III</a:t>
            </a:r>
            <a:r>
              <a:rPr lang="ru-RU" dirty="0" smtClean="0"/>
              <a:t> уровня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Активный словарь – преобладают существительные, глаголы, недостаточно слов, обозначающих качества, признаки и состояния.</a:t>
            </a:r>
          </a:p>
          <a:p>
            <a:r>
              <a:rPr lang="ru-RU" dirty="0" smtClean="0"/>
              <a:t>Фраза – простые, </a:t>
            </a:r>
            <a:r>
              <a:rPr lang="ru-RU" dirty="0" err="1" smtClean="0"/>
              <a:t>распостраненные</a:t>
            </a:r>
            <a:r>
              <a:rPr lang="ru-RU" dirty="0" smtClean="0"/>
              <a:t> предложения, почти не употребляются </a:t>
            </a:r>
            <a:r>
              <a:rPr lang="ru-RU" dirty="0" err="1" smtClean="0"/>
              <a:t>сложно-распостраненные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Звукопроизношение – недифференцированное произношение свистящих, шипящих, аффрикат, </a:t>
            </a:r>
            <a:r>
              <a:rPr lang="ru-RU" dirty="0" err="1" smtClean="0"/>
              <a:t>соноров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Слоговая структура – сохранение количества слогов при помощи </a:t>
            </a:r>
            <a:r>
              <a:rPr lang="ru-RU" dirty="0" err="1" smtClean="0"/>
              <a:t>трех-четырехсложных</a:t>
            </a:r>
            <a:r>
              <a:rPr lang="ru-RU" dirty="0" smtClean="0"/>
              <a:t> слов, перестановки звуков, слогов и замены, пропуск согласных звуков в стечении.</a:t>
            </a:r>
          </a:p>
          <a:p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Клинические виды ОНР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группа – имеют место лишь признаки ОНР, без других нарушений нервно-психической деятельности. У этих детей отсутствуют локальные поражения центральной нервной системы. В психическом облике этих детей отмечаются отдельные черты общей эмоционально-волевой незрелости, слабая регуляция произвольной деятельности.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2 группа – ОНР сочетается с рядом неврологических и психопатологических синдромов. Это – осложненный вариант ОНР церебрально-органического генеза. Здесь присутствует ярко выраженная неврологическая симптоматика, свидетельствующая не только о задержке созревания ЦНС, но и о негрубом повреждении отдельных мозговых структур.</a:t>
            </a:r>
          </a:p>
          <a:p>
            <a:r>
              <a:rPr lang="ru-RU" dirty="0" err="1" smtClean="0"/>
              <a:t>Гипертензионно-гидроцефальный</a:t>
            </a:r>
            <a:r>
              <a:rPr lang="ru-RU" dirty="0" smtClean="0"/>
              <a:t> синдром </a:t>
            </a:r>
          </a:p>
          <a:p>
            <a:r>
              <a:rPr lang="ru-RU" dirty="0" err="1" smtClean="0"/>
              <a:t>Церебрастенический</a:t>
            </a:r>
            <a:r>
              <a:rPr lang="ru-RU" dirty="0" smtClean="0"/>
              <a:t> синдром</a:t>
            </a:r>
          </a:p>
          <a:p>
            <a:r>
              <a:rPr lang="ru-RU" dirty="0" smtClean="0"/>
              <a:t>Синдромы двигательных расстройств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детей второй группы характерно наличие нарушений познавательной деятельности,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зрительно-пространственного </a:t>
            </a:r>
            <a:r>
              <a:rPr lang="ru-RU" dirty="0" err="1" smtClean="0"/>
              <a:t>гнозиса</a:t>
            </a:r>
            <a:r>
              <a:rPr lang="ru-RU" dirty="0" smtClean="0"/>
              <a:t>, незрелость эмоционально-волевой сферы, низкая умственная работоспособность. Дети данной группы обычно испытывают выраженные затруднения при обучении их пониманию количественных отношений, представлений о числе и о натуральном ряде чисел.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3 группа – имеет место наиболее стойкое и специфическое речевое недоразвитие (моторная алалия). Клинические и ЭЭГ исследования свидетельствуют о наличии у них не только локальных корковых нарушений, но и о поражении глубинных образований мозга.</a:t>
            </a:r>
          </a:p>
          <a:p>
            <a:pPr>
              <a:buNone/>
            </a:pPr>
            <a:r>
              <a:rPr lang="ru-RU" dirty="0" smtClean="0"/>
              <a:t>    Для детей с моторной алалией, кроме специфического речевого дефекта, характерны нарушения внимания, памяти, мышления, расстройства эмоционально-волевой сферы и поведения.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Коррекционные приёмы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Опора на жизненный опыт ребенка, проведение пропедевтической работы перед изучением новой темы;</a:t>
            </a:r>
          </a:p>
          <a:p>
            <a:r>
              <a:rPr lang="ru-RU" dirty="0" smtClean="0"/>
              <a:t>Подача материала в занимательной форме;</a:t>
            </a:r>
          </a:p>
          <a:p>
            <a:r>
              <a:rPr lang="ru-RU" dirty="0" smtClean="0"/>
              <a:t>Дозированное предъявление материала, предельно развернуто, с постепенным его усложнением и увеличением числа тренировочных упражнений;</a:t>
            </a:r>
          </a:p>
          <a:p>
            <a:r>
              <a:rPr lang="ru-RU" dirty="0" smtClean="0"/>
              <a:t>Накопление и расширение практического опыта действий с реальными предметами;</a:t>
            </a:r>
          </a:p>
          <a:p>
            <a:r>
              <a:rPr lang="ru-RU" dirty="0" smtClean="0"/>
              <a:t>Ежедневно включать материал для повторения;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Чередование умственной и практической деятельности;</a:t>
            </a:r>
          </a:p>
          <a:p>
            <a:r>
              <a:rPr lang="ru-RU" dirty="0" smtClean="0"/>
              <a:t>Дифференцированный подход с учетом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ЗУН на разных этапах работы: выполнение действий в материализованной форме, в речевом плане без наглядной опоры, в умственном плане);</a:t>
            </a:r>
          </a:p>
          <a:p>
            <a:r>
              <a:rPr lang="ru-RU" dirty="0" smtClean="0"/>
              <a:t>Подведение к обобщению не только по материалу занятия, но и по отдельным его этапам;</a:t>
            </a:r>
          </a:p>
          <a:p>
            <a:r>
              <a:rPr lang="ru-RU" dirty="0" smtClean="0"/>
              <a:t>Тактичное отношение со стороны педагога, использование поощрений.</a:t>
            </a:r>
          </a:p>
          <a:p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Медицинская коррекция ОНР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Медикаментозная терапия – препараты группы </a:t>
            </a:r>
            <a:r>
              <a:rPr lang="ru-RU" dirty="0" err="1" smtClean="0"/>
              <a:t>нооторопов</a:t>
            </a:r>
            <a:r>
              <a:rPr lang="ru-RU" dirty="0" smtClean="0"/>
              <a:t> воздействуют на обменные процессы нервных клеток головного мозга, активизируют энергетический обмен в клетках, тем самым стимулируя их деятельность.</a:t>
            </a:r>
          </a:p>
          <a:p>
            <a:r>
              <a:rPr lang="ru-RU" dirty="0" smtClean="0"/>
              <a:t>Комплекс лечебно-оздоровительных мероприятий – соблюдение режима дня, закаливание организма, водные процедуры, физиотерапия, массаж, лечебная гимнастика, ритмика.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ОНР – различные сложные речевые расстройства, при которых у детей нарушено формирование всех компонентов речевой системы, относящихся  к звуковой и смысловой стороне.</a:t>
            </a:r>
          </a:p>
          <a:p>
            <a:r>
              <a:rPr lang="ru-RU" dirty="0" smtClean="0"/>
              <a:t>ЗПР – это различные по происхождению и клиническим проявлениям состояния легкой интеллектуальной недостаточности, характеризующиеся замедленным темпом психического развития, личностной незрелостью, негрубыми нарушениями познавательной деятельности и эмоционально-волевой сферы.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«вторичный дефект»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Данное понятие ввел </a:t>
            </a:r>
            <a:r>
              <a:rPr lang="ru-RU" dirty="0" err="1" smtClean="0"/>
              <a:t>Л.С.Выготский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Первичные дефекты возникают при органическом поражении, либо недоразвитии биологических систем, вследствие воздействия патологического фактора.</a:t>
            </a:r>
          </a:p>
          <a:p>
            <a:pPr>
              <a:buNone/>
            </a:pPr>
            <a:r>
              <a:rPr lang="ru-RU" dirty="0" smtClean="0"/>
              <a:t>Вторичный дефект имеет характер психического недоразвития и непосредственно не вытекает из первого, но обуславливается им.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Причины ОНР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Причины – патологическое течение беременности и (или) родов.</a:t>
            </a:r>
          </a:p>
          <a:p>
            <a:pPr>
              <a:buNone/>
            </a:pPr>
            <a:r>
              <a:rPr lang="ru-RU" dirty="0" smtClean="0"/>
              <a:t> У большинства детей данной категории в анамнезе отмечено перинатальное поражение центральной нервной системы (ППЦНС). Наиболее тяжелое поражение мозга под влиянием различных факторов обычно возникает в период раннего эмбриогенеза. Наиболее обширные изменения структуры головного мозга возникают при его поражении на 3-4 месяце внутриутробной жизни.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Патология беременности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Заболевания матери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Течение родов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Прогноз дальнейшего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ППЦНС диагностировано у 96, 91% новорожденных.</a:t>
            </a:r>
          </a:p>
          <a:p>
            <a:pPr>
              <a:buNone/>
            </a:pPr>
            <a:r>
              <a:rPr lang="ru-RU" dirty="0" smtClean="0"/>
              <a:t>Это проявлялось в синдроме двигательных нарушений (73,28%), вегетативно-висцеральной дисфункции (20, 85), гипертензивный синдром (16,9%), </a:t>
            </a:r>
            <a:r>
              <a:rPr lang="ru-RU" dirty="0" err="1" smtClean="0"/>
              <a:t>гипертензивно-гидроцефальный</a:t>
            </a:r>
            <a:r>
              <a:rPr lang="ru-RU" dirty="0" smtClean="0"/>
              <a:t> синдром (8,46%), </a:t>
            </a:r>
            <a:r>
              <a:rPr lang="ru-RU" dirty="0" err="1" smtClean="0"/>
              <a:t>церебрастенические</a:t>
            </a:r>
            <a:r>
              <a:rPr lang="ru-RU" dirty="0" smtClean="0"/>
              <a:t> нарушения (3,03%).</a:t>
            </a:r>
          </a:p>
          <a:p>
            <a:pPr>
              <a:buNone/>
            </a:pPr>
            <a:r>
              <a:rPr lang="ru-RU" dirty="0" smtClean="0"/>
              <a:t>Патологический процесс, обусловленный перинатальной гипоксией ЦНС после рождения ребенка продолжается, проявляясь различной симптоматикой – как неврологической, так и со стороны других органов и систем.</a:t>
            </a: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 ОНР</a:t>
            </a:r>
            <a:r>
              <a:rPr lang="en-US" dirty="0" smtClean="0"/>
              <a:t> I </a:t>
            </a:r>
            <a:r>
              <a:rPr lang="ru-RU" dirty="0" smtClean="0"/>
              <a:t>уровня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Активный словарь – несколько нечетко произносимых слов, звукоподражаний</a:t>
            </a:r>
            <a:r>
              <a:rPr lang="ru-RU" smtClean="0"/>
              <a:t>, мимика, жесты.</a:t>
            </a:r>
            <a:endParaRPr lang="ru-RU" dirty="0" smtClean="0"/>
          </a:p>
          <a:p>
            <a:r>
              <a:rPr lang="ru-RU" dirty="0" smtClean="0"/>
              <a:t>Пассивный словарь – шире активного, но недоступно для понимания грамматически измененные слова.</a:t>
            </a:r>
          </a:p>
          <a:p>
            <a:r>
              <a:rPr lang="ru-RU" dirty="0" smtClean="0"/>
              <a:t>Фраза – </a:t>
            </a:r>
            <a:r>
              <a:rPr lang="ru-RU" dirty="0" err="1" smtClean="0"/>
              <a:t>лепетные</a:t>
            </a:r>
            <a:r>
              <a:rPr lang="ru-RU" dirty="0" smtClean="0"/>
              <a:t> элементы.</a:t>
            </a:r>
          </a:p>
          <a:p>
            <a:r>
              <a:rPr lang="ru-RU" dirty="0" smtClean="0"/>
              <a:t>Звукопроизношение – число дефектных звуков значительно больше, чем правильно произносимых.</a:t>
            </a:r>
          </a:p>
          <a:p>
            <a:r>
              <a:rPr lang="ru-RU" dirty="0" smtClean="0"/>
              <a:t>Слоговая структура – ограничена способность восприятия и воспроизведения.</a:t>
            </a:r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344</TotalTime>
  <Words>862</Words>
  <Application>Microsoft Office PowerPoint</Application>
  <PresentationFormat>Экран (4:3)</PresentationFormat>
  <Paragraphs>62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Особенности психического развития детей дошкольного возраста с общи недоразвитием речи</vt:lpstr>
      <vt:lpstr>Основные понятия</vt:lpstr>
      <vt:lpstr>Понятие «вторичный дефект»</vt:lpstr>
      <vt:lpstr>Причины ОНР </vt:lpstr>
      <vt:lpstr>Патология беременности</vt:lpstr>
      <vt:lpstr>Заболевания матери</vt:lpstr>
      <vt:lpstr>Течение родов</vt:lpstr>
      <vt:lpstr> Прогноз дальнейшего развития</vt:lpstr>
      <vt:lpstr> ОНР I уровня</vt:lpstr>
      <vt:lpstr>ОНР II уровня</vt:lpstr>
      <vt:lpstr>ОНР III уровня</vt:lpstr>
      <vt:lpstr>Клинические виды ОНР</vt:lpstr>
      <vt:lpstr>Презентация PowerPoint</vt:lpstr>
      <vt:lpstr>Презентация PowerPoint</vt:lpstr>
      <vt:lpstr>Презентация PowerPoint</vt:lpstr>
      <vt:lpstr>Коррекционные приёмы работы:</vt:lpstr>
      <vt:lpstr>Презентация PowerPoint</vt:lpstr>
      <vt:lpstr>Медицинская коррекция ОНР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123</cp:lastModifiedBy>
  <cp:revision>44</cp:revision>
  <dcterms:modified xsi:type="dcterms:W3CDTF">2018-01-29T17:33:06Z</dcterms:modified>
</cp:coreProperties>
</file>