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7" r:id="rId9"/>
    <p:sldId id="301" r:id="rId10"/>
    <p:sldId id="271" r:id="rId11"/>
    <p:sldId id="302" r:id="rId12"/>
    <p:sldId id="315" r:id="rId13"/>
    <p:sldId id="316" r:id="rId14"/>
    <p:sldId id="317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0" r:id="rId23"/>
    <p:sldId id="313" r:id="rId24"/>
    <p:sldId id="314" r:id="rId25"/>
    <p:sldId id="270" r:id="rId26"/>
    <p:sldId id="286" r:id="rId27"/>
    <p:sldId id="285" r:id="rId28"/>
    <p:sldId id="284" r:id="rId29"/>
    <p:sldId id="283" r:id="rId30"/>
    <p:sldId id="269" r:id="rId31"/>
    <p:sldId id="287" r:id="rId32"/>
    <p:sldId id="318" r:id="rId33"/>
    <p:sldId id="319" r:id="rId34"/>
    <p:sldId id="320" r:id="rId35"/>
    <p:sldId id="321" r:id="rId36"/>
    <p:sldId id="297" r:id="rId37"/>
    <p:sldId id="296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7BD86-FF2F-4A95-9E8C-66565732C1D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2CB7-5A89-4116-902C-7049866B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9CD57-6ADF-4337-8ED4-262371D99A5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зубчАтые колеса различного размера (8-зубые, 24-зубые, 40-зубые).</a:t>
            </a:r>
          </a:p>
          <a:p>
            <a:pPr marL="169863" indent="-169863" eaLnBrk="1" hangingPunct="1">
              <a:spcBef>
                <a:spcPct val="0"/>
              </a:spcBef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На больших зубчАтых колесах написано количество зубьев.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3CE535-9570-44E5-9A64-B0F6FA99AB0B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2F4C5-FB0F-40C1-A7D2-A8412C8F50A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оси различной длины (2,3,4,5,6,8,10,12-кнопочные, 3-кнопочная со втулкой).</a:t>
            </a:r>
          </a:p>
          <a:p>
            <a:pPr marL="169863" indent="-169863" eaLnBrk="1" hangingPunct="1">
              <a:spcBef>
                <a:spcPct val="0"/>
              </a:spcBef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Чтобы узнать длину оси, необходимо приложить ее к самой длинной балке и посчитать количество кнопок, сколько она занимает</a:t>
            </a:r>
            <a:r>
              <a:rPr lang="en-US" smtClean="0">
                <a:solidFill>
                  <a:srgbClr val="000000"/>
                </a:solidFill>
                <a:ea typeface="Microsoft YaHei" pitchFamily="34" charset="-122"/>
              </a:rPr>
              <a:t>.</a:t>
            </a: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EC1BD5-1FD5-4D43-A21C-91433835DC1A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8B41E-0F6C-4238-A94F-C80FA135DAD9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Балки разного размера.</a:t>
            </a:r>
          </a:p>
          <a:p>
            <a:pPr marL="169863" indent="-169863" eaLnBrk="1" hangingPunct="1">
              <a:spcBef>
                <a:spcPct val="0"/>
              </a:spcBef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Размер балки определяется так же, как и у кирпича</a:t>
            </a: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5497D5-FF1E-4D04-AA3F-4DC3CE2897F6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1D04C-0E22-448A-92CE-14049CCE395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Балки разного размера.</a:t>
            </a:r>
          </a:p>
          <a:p>
            <a:pPr marL="169863" indent="-169863" eaLnBrk="1" hangingPunct="1">
              <a:spcBef>
                <a:spcPct val="0"/>
              </a:spcBef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Размер балки определяется так же, как и у кирпича</a:t>
            </a: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2F0FE8-AC05-4C0E-846F-DB225DEAA803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680CC-D3D7-4D70-B9F8-41E6DE0FB053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Пластины разного размера.</a:t>
            </a:r>
          </a:p>
          <a:p>
            <a:pPr marL="169863" indent="-169863" eaLnBrk="1" hangingPunct="1">
              <a:spcBef>
                <a:spcPct val="0"/>
              </a:spcBef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Размер пластины определяется так же, как и у кирпича</a:t>
            </a: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155A3A-BC11-4EFC-85CD-5789865697AB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D0D4A-A222-48AA-AB9B-D52B28BA27C7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В наборе имеются детали лего разных видов: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Кирпичи разного размера.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На поверхности кирпича находятся кнопки.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Чтобы узнать размер кирпича, нужно посчитать количество кнопок в ширину и в длину.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Итак, желтый кирпич будем теперь правильно называть «Кирпич 2 на 2»</a:t>
            </a: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EDB543-C72D-4F37-9CC0-0776094D27E5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65AE9-1647-4257-8699-AE7B9B73E89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Соединительные элементы: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различные штифты для крепления балок с другими деталями;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блоки и втулки для осей;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00000"/>
                </a:solidFill>
                <a:ea typeface="Microsoft YaHei" pitchFamily="34" charset="-122"/>
              </a:rPr>
              <a:t>фиксаторы и захваты для комбинированных креплений.</a:t>
            </a: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344D88-32A7-4D3C-87CE-D24311730B92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>
          <a:xfrm>
            <a:off x="461963" y="6356350"/>
            <a:ext cx="2895600" cy="365125"/>
          </a:xfr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a-DK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1268760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entury Schoolbook" pitchFamily="18" charset="0"/>
              </a:rPr>
              <a:t>Муниципальное </a:t>
            </a:r>
            <a:r>
              <a:rPr lang="ru-RU" sz="2000" b="1" dirty="0" smtClean="0">
                <a:latin typeface="Century Schoolbook" pitchFamily="18" charset="0"/>
              </a:rPr>
              <a:t>автономное </a:t>
            </a:r>
            <a:r>
              <a:rPr lang="ru-RU" sz="2000" b="1" dirty="0">
                <a:latin typeface="Century Schoolbook" pitchFamily="18" charset="0"/>
              </a:rPr>
              <a:t>общеобразовательное учреждение средняя общеобразовательная школа </a:t>
            </a:r>
            <a:r>
              <a:rPr lang="ru-RU" sz="2000" b="1" dirty="0" smtClean="0">
                <a:latin typeface="Century Schoolbook" pitchFamily="18" charset="0"/>
              </a:rPr>
              <a:t>№12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0608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ducation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ключ в мир творчества»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6" y="3645024"/>
            <a:ext cx="45119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Работу выполнил: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Лалетин Константин, ученик 9А класса.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Руководитель: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Баяндина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Елена Степановна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учитель информатики  МАОУ СОШ №12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843808" y="5517232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latin typeface="Century Schoolbook" pitchFamily="18" charset="0"/>
            </a:endParaRPr>
          </a:p>
          <a:p>
            <a:pPr algn="ctr"/>
            <a:r>
              <a:rPr lang="ru-RU" b="1" dirty="0" smtClean="0">
                <a:latin typeface="Century Schoolbook" pitchFamily="18" charset="0"/>
              </a:rPr>
              <a:t>г</a:t>
            </a:r>
            <a:r>
              <a:rPr lang="ru-RU" b="1" dirty="0">
                <a:latin typeface="Century Schoolbook" pitchFamily="18" charset="0"/>
              </a:rPr>
              <a:t>. </a:t>
            </a:r>
            <a:r>
              <a:rPr lang="ru-RU" b="1" dirty="0" smtClean="0">
                <a:latin typeface="Century Schoolbook" pitchFamily="18" charset="0"/>
              </a:rPr>
              <a:t>Березники, Пермский край</a:t>
            </a:r>
            <a:endParaRPr lang="ru-RU" b="1" dirty="0">
              <a:latin typeface="Century Schoolbook" pitchFamily="18" charset="0"/>
            </a:endParaRPr>
          </a:p>
          <a:p>
            <a:pPr algn="ctr"/>
            <a:r>
              <a:rPr lang="ru-RU" b="1" dirty="0" smtClean="0">
                <a:latin typeface="Century Schoolbook" pitchFamily="18" charset="0"/>
              </a:rPr>
              <a:t> </a:t>
            </a:r>
            <a:endParaRPr lang="ru-RU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AM_0290.JPG"/>
          <p:cNvPicPr/>
          <p:nvPr/>
        </p:nvPicPr>
        <p:blipFill>
          <a:blip r:embed="rId3" cstate="print"/>
          <a:srcRect t="9402" r="10199"/>
          <a:stretch>
            <a:fillRect/>
          </a:stretch>
        </p:blipFill>
        <p:spPr>
          <a:xfrm>
            <a:off x="1691680" y="2060848"/>
            <a:ext cx="590465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Ручной миксер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SAM_14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988840"/>
            <a:ext cx="37718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Стационарный миксер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0PHOTO\SAM_0140.JPG"/>
          <p:cNvPicPr/>
          <p:nvPr/>
        </p:nvPicPr>
        <p:blipFill>
          <a:blip r:embed="rId3" cstate="print"/>
          <a:srcRect l="26780" t="35470" r="28319" b="32409"/>
          <a:stretch>
            <a:fillRect/>
          </a:stretch>
        </p:blipFill>
        <p:spPr bwMode="auto">
          <a:xfrm>
            <a:off x="251520" y="1484784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0PHOTO\SAM_0145.JPG"/>
          <p:cNvPicPr/>
          <p:nvPr/>
        </p:nvPicPr>
        <p:blipFill>
          <a:blip r:embed="rId4" cstate="print"/>
          <a:srcRect l="32713" t="49359" r="13566" b="5769"/>
          <a:stretch>
            <a:fillRect/>
          </a:stretch>
        </p:blipFill>
        <p:spPr bwMode="auto">
          <a:xfrm>
            <a:off x="2483768" y="371703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0PHOTO\SAM_0148.JPG"/>
          <p:cNvPicPr/>
          <p:nvPr/>
        </p:nvPicPr>
        <p:blipFill>
          <a:blip r:embed="rId5" cstate="print"/>
          <a:srcRect l="44419" t="23077" r="23028" b="48077"/>
          <a:stretch>
            <a:fillRect/>
          </a:stretch>
        </p:blipFill>
        <p:spPr bwMode="auto">
          <a:xfrm>
            <a:off x="5868144" y="1484784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915816" y="1628800"/>
            <a:ext cx="43815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27784" y="5733256"/>
            <a:ext cx="43815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172400" y="3068960"/>
            <a:ext cx="43815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E:\DCIM\100PHOTO\SAM_0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572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0PHOTO\SAM_0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DCIM\100PHOTO\SAM_01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71600" y="1484784"/>
          <a:ext cx="7272808" cy="3316224"/>
        </p:xfrm>
        <a:graphic>
          <a:graphicData uri="http://schemas.openxmlformats.org/drawingml/2006/table">
            <a:tbl>
              <a:tblPr/>
              <a:tblGrid>
                <a:gridCol w="2248115"/>
                <a:gridCol w="5024693"/>
              </a:tblGrid>
              <a:tr h="947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Зубчатая передача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Расстояние, пройденное машинкой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146 см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526 см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164см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877435"/>
            <a:ext cx="9396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зубчатой передаче под № 2, машинка уехала на самое длинное расстояние (526 см). Значит и мощность вращения при данном соединении выше остальных. Поэтому при создании робота-миксера нужно использовать соединение зубчатых колес под №2.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2924944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Электронные компоненты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20006097" algn="ctr" rotWithShape="0">
              <a:schemeClr val="bg1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деталей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конструктора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LEGOeducation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Рисунок 1" descr="Электронные компоненты1"/>
          <p:cNvPicPr>
            <a:picLocks noChangeAspect="1" noChangeArrowheads="1"/>
          </p:cNvPicPr>
          <p:nvPr/>
        </p:nvPicPr>
        <p:blipFill>
          <a:blip r:embed="rId3" cstate="print"/>
          <a:srcRect l="961" t="13792" r="77229" b="69458"/>
          <a:stretch>
            <a:fillRect/>
          </a:stretch>
        </p:blipFill>
        <p:spPr bwMode="auto">
          <a:xfrm>
            <a:off x="6588224" y="2132856"/>
            <a:ext cx="1944216" cy="936104"/>
          </a:xfrm>
          <a:prstGeom prst="rect">
            <a:avLst/>
          </a:prstGeom>
          <a:noFill/>
        </p:spPr>
      </p:pic>
      <p:pic>
        <p:nvPicPr>
          <p:cNvPr id="21507" name="Picture 3" descr="Электронные компоненты1"/>
          <p:cNvPicPr>
            <a:picLocks noChangeAspect="1" noChangeArrowheads="1"/>
          </p:cNvPicPr>
          <p:nvPr/>
        </p:nvPicPr>
        <p:blipFill>
          <a:blip r:embed="rId3" cstate="print"/>
          <a:srcRect l="28703" t="1479" r="42912" b="69212"/>
          <a:stretch>
            <a:fillRect/>
          </a:stretch>
        </p:blipFill>
        <p:spPr bwMode="auto">
          <a:xfrm>
            <a:off x="827584" y="2132856"/>
            <a:ext cx="1836204" cy="1224136"/>
          </a:xfrm>
          <a:prstGeom prst="rect">
            <a:avLst/>
          </a:prstGeom>
          <a:noFill/>
        </p:spPr>
      </p:pic>
      <p:pic>
        <p:nvPicPr>
          <p:cNvPr id="21506" name="Picture 2" descr="Электронные компоненты1"/>
          <p:cNvPicPr>
            <a:picLocks noChangeAspect="1" noChangeArrowheads="1"/>
          </p:cNvPicPr>
          <p:nvPr/>
        </p:nvPicPr>
        <p:blipFill>
          <a:blip r:embed="rId3" cstate="print"/>
          <a:srcRect l="58852" t="3696" r="18538" b="71921"/>
          <a:stretch>
            <a:fillRect/>
          </a:stretch>
        </p:blipFill>
        <p:spPr bwMode="auto">
          <a:xfrm>
            <a:off x="827584" y="4365104"/>
            <a:ext cx="1916038" cy="1224136"/>
          </a:xfrm>
          <a:prstGeom prst="rect">
            <a:avLst/>
          </a:prstGeom>
          <a:noFill/>
        </p:spPr>
      </p:pic>
      <p:pic>
        <p:nvPicPr>
          <p:cNvPr id="21505" name="Picture 1" descr="Электронные компоненты1"/>
          <p:cNvPicPr>
            <a:picLocks noChangeAspect="1" noChangeArrowheads="1"/>
          </p:cNvPicPr>
          <p:nvPr/>
        </p:nvPicPr>
        <p:blipFill>
          <a:blip r:embed="rId3" cstate="print"/>
          <a:srcRect l="1123" t="38916" r="43233" b="46799"/>
          <a:stretch>
            <a:fillRect/>
          </a:stretch>
        </p:blipFill>
        <p:spPr bwMode="auto">
          <a:xfrm>
            <a:off x="3347864" y="4293096"/>
            <a:ext cx="5508105" cy="1296144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732240" y="2761183"/>
            <a:ext cx="18722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интерактивный сервомотор,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NXT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42900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управления,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NXT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5733256"/>
            <a:ext cx="215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аккумулятор,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NXT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5733256"/>
            <a:ext cx="1053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датчики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156176" y="2780928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915816" y="2780928"/>
            <a:ext cx="43204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87824" y="3861048"/>
            <a:ext cx="50405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56176" y="3789040"/>
            <a:ext cx="648072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99592" y="1556792"/>
            <a:ext cx="76327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Зубчатые колеса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140968"/>
            <a:ext cx="4953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123190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45224"/>
            <a:ext cx="2057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3203848" y="3212976"/>
            <a:ext cx="43195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8-зубое </a:t>
            </a:r>
            <a:r>
              <a:rPr lang="ru-RU" sz="2800" b="1" dirty="0" err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зубч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тое колесо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203848" y="4653136"/>
            <a:ext cx="43195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24-зубое </a:t>
            </a:r>
            <a:r>
              <a:rPr lang="ru-RU" sz="2800" b="1" dirty="0" err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зубч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тое колесо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3419872" y="5733256"/>
            <a:ext cx="43195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40-зубое </a:t>
            </a:r>
            <a:r>
              <a:rPr lang="ru-RU" sz="2800" b="1" dirty="0" err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зубч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тое колесо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71600" y="1196752"/>
            <a:ext cx="76327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Оси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7324" y="3487142"/>
            <a:ext cx="12573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424" y="4557117"/>
            <a:ext cx="363220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71204"/>
            <a:ext cx="10668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157192"/>
            <a:ext cx="10668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492896"/>
            <a:ext cx="7493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8724" y="4020542"/>
            <a:ext cx="14859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139952" y="2132856"/>
            <a:ext cx="28082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2-кнопочная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4238774" y="2760067"/>
            <a:ext cx="28082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3-кнопочная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238774" y="3282354"/>
            <a:ext cx="28082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4-кнопочная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4238774" y="3818929"/>
            <a:ext cx="28082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5-кнопочная</a:t>
            </a: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4238774" y="4357092"/>
            <a:ext cx="31670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12-кнопочная</a:t>
            </a: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4283968" y="4941168"/>
            <a:ext cx="446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Ось 3-кнопочная с кнопкой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03848" y="5661248"/>
            <a:ext cx="5472261" cy="912466"/>
            <a:chOff x="1338" y="3342"/>
            <a:chExt cx="3876" cy="935"/>
          </a:xfrm>
        </p:grpSpPr>
        <p:pic>
          <p:nvPicPr>
            <p:cNvPr id="29712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 l="2916" t="63751" r="26891" b="31807"/>
            <a:stretch>
              <a:fillRect/>
            </a:stretch>
          </p:blipFill>
          <p:spPr bwMode="auto">
            <a:xfrm>
              <a:off x="1338" y="3342"/>
              <a:ext cx="3102" cy="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9713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 l="827" r="2730" b="12720"/>
            <a:stretch>
              <a:fillRect/>
            </a:stretch>
          </p:blipFill>
          <p:spPr bwMode="auto">
            <a:xfrm>
              <a:off x="1366" y="3778"/>
              <a:ext cx="3848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1366" y="3385"/>
              <a:ext cx="0" cy="892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4232" y="3385"/>
              <a:ext cx="0" cy="892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95536" y="1484784"/>
            <a:ext cx="2952328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Балки с кнопками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364088" y="1556792"/>
            <a:ext cx="2476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Балка 1×2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863600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759" y="4611291"/>
            <a:ext cx="4876800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359" y="3517503"/>
            <a:ext cx="3759200" cy="158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659" y="2503091"/>
            <a:ext cx="850900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436096" y="2064941"/>
            <a:ext cx="3311525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Балка 1×2</a:t>
            </a:r>
            <a:b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с крестообразным отверстием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436096" y="3603228"/>
            <a:ext cx="2476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Балка 1×12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436096" y="4581128"/>
            <a:ext cx="2476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Балка 1×16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2924944"/>
            <a:ext cx="3563888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Балки (скругленные)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688012" y="1672679"/>
            <a:ext cx="34559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Балка (прямая) 15М</a:t>
            </a:r>
          </a:p>
        </p:txBody>
      </p:sp>
      <p:pic>
        <p:nvPicPr>
          <p:cNvPr id="28676" name="Рисунок 11" descr="D:\Рустам\Работа\Центр робототехники\Материалы по теме LEGO\Наборы\8547\321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962" y="2475954"/>
            <a:ext cx="1030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2" descr="D:\Рустам\Работа\Центр робототехники\Материалы по теме LEGO\Наборы\8547\604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45224"/>
            <a:ext cx="819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3" descr="D:\Рустам\Работа\Центр робототехники\Материалы по теме LEGO\Наборы\8547\66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4762" y="3239542"/>
            <a:ext cx="1638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4" descr="D:\Рустам\Работа\Центр робототехники\Материалы по теме LEGO\Наборы\8547\32009 DkSto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6925" y="4120604"/>
            <a:ext cx="21161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287" y="1556792"/>
            <a:ext cx="4679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"/>
          <p:cNvSpPr txBox="1">
            <a:spLocks noChangeArrowheads="1"/>
          </p:cNvSpPr>
          <p:nvPr/>
        </p:nvSpPr>
        <p:spPr bwMode="auto">
          <a:xfrm>
            <a:off x="5688012" y="2475954"/>
            <a:ext cx="34559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Угловая балка 2×4</a:t>
            </a:r>
          </a:p>
        </p:txBody>
      </p:sp>
      <p:sp>
        <p:nvSpPr>
          <p:cNvPr id="28682" name="Text Box 2"/>
          <p:cNvSpPr txBox="1">
            <a:spLocks noChangeArrowheads="1"/>
          </p:cNvSpPr>
          <p:nvPr/>
        </p:nvSpPr>
        <p:spPr bwMode="auto">
          <a:xfrm>
            <a:off x="5688012" y="3214142"/>
            <a:ext cx="3455988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Изогнутая балка 4×6</a:t>
            </a:r>
          </a:p>
        </p:txBody>
      </p:sp>
      <p:sp>
        <p:nvSpPr>
          <p:cNvPr id="28683" name="Text Box 2"/>
          <p:cNvSpPr txBox="1">
            <a:spLocks noChangeArrowheads="1"/>
          </p:cNvSpPr>
          <p:nvPr/>
        </p:nvSpPr>
        <p:spPr bwMode="auto">
          <a:xfrm>
            <a:off x="5688012" y="4072979"/>
            <a:ext cx="3455988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Двойная изогнутая балка</a:t>
            </a:r>
          </a:p>
        </p:txBody>
      </p:sp>
      <p:sp>
        <p:nvSpPr>
          <p:cNvPr id="28684" name="Text Box 2"/>
          <p:cNvSpPr txBox="1">
            <a:spLocks noChangeArrowheads="1"/>
          </p:cNvSpPr>
          <p:nvPr/>
        </p:nvSpPr>
        <p:spPr bwMode="auto">
          <a:xfrm>
            <a:off x="5688012" y="5373216"/>
            <a:ext cx="34559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Т-образная балка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http://cache.lego.com/en-gb/-/media/education/images/products/preschool/ts.20100917t114446.9076_713x380_main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7488832" cy="38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1052736"/>
            <a:ext cx="8820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выбора темы проекта.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95536" y="1628800"/>
            <a:ext cx="3312368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Пластины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0" y="4859338"/>
            <a:ext cx="12319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1697038"/>
            <a:ext cx="8763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3" y="3192463"/>
            <a:ext cx="547370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6063" y="2389188"/>
            <a:ext cx="1701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867400" y="2389188"/>
            <a:ext cx="24780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Пластина 2×4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867400" y="3227388"/>
            <a:ext cx="24780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Пластина 6×14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867400" y="1638300"/>
            <a:ext cx="24780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Пластина 1×2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5868988" y="4941888"/>
            <a:ext cx="2478087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Угловая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пластина 2×2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27584" y="1340768"/>
            <a:ext cx="76327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Кирпичи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463" y="4221163"/>
            <a:ext cx="1701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7663" y="2635250"/>
            <a:ext cx="1117600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27088" y="2373313"/>
            <a:ext cx="1558925" cy="520700"/>
          </a:xfrm>
          <a:prstGeom prst="rect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Кнопка</a:t>
            </a:r>
          </a:p>
        </p:txBody>
      </p:sp>
      <p:cxnSp>
        <p:nvCxnSpPr>
          <p:cNvPr id="24582" name="AutoShape 5"/>
          <p:cNvCxnSpPr>
            <a:cxnSpLocks noChangeShapeType="1"/>
            <a:stCxn id="24581" idx="3"/>
          </p:cNvCxnSpPr>
          <p:nvPr/>
        </p:nvCxnSpPr>
        <p:spPr bwMode="auto">
          <a:xfrm>
            <a:off x="2386013" y="2633663"/>
            <a:ext cx="649287" cy="134937"/>
          </a:xfrm>
          <a:prstGeom prst="straightConnector1">
            <a:avLst/>
          </a:prstGeom>
          <a:noFill/>
          <a:ln w="57240" cap="sq">
            <a:solidFill>
              <a:srgbClr val="00B050"/>
            </a:solidFill>
            <a:miter lim="800000"/>
            <a:headEnd type="triangle" w="med" len="med"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</p:cxn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4114800" y="2798763"/>
            <a:ext cx="23288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Кирпич 2×2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114800" y="4473575"/>
            <a:ext cx="21859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Кирпич 2×4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644008" y="4293096"/>
            <a:ext cx="403244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единительные элементы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1222375"/>
            <a:ext cx="41910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2811463"/>
            <a:ext cx="558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000" y="3963218"/>
            <a:ext cx="7493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850" y="3021013"/>
            <a:ext cx="1092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400" y="4826818"/>
            <a:ext cx="11049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8525" y="2297113"/>
            <a:ext cx="6477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8000" y="5733281"/>
            <a:ext cx="8763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1525" y="1770063"/>
            <a:ext cx="774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4225" y="1243013"/>
            <a:ext cx="7620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80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0350" y="2084388"/>
            <a:ext cx="3937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81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81525" y="3287713"/>
            <a:ext cx="7747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5470525" y="1116013"/>
            <a:ext cx="2698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Штифт гладкий</a:t>
            </a: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5470525" y="1622425"/>
            <a:ext cx="291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Штифт с выступами</a:t>
            </a:r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5470525" y="2219325"/>
            <a:ext cx="32416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Укороченный штифт</a:t>
            </a:r>
          </a:p>
        </p:txBody>
      </p:sp>
      <p:sp>
        <p:nvSpPr>
          <p:cNvPr id="32786" name="Text Box 17"/>
          <p:cNvSpPr txBox="1">
            <a:spLocks noChangeArrowheads="1"/>
          </p:cNvSpPr>
          <p:nvPr/>
        </p:nvSpPr>
        <p:spPr bwMode="auto">
          <a:xfrm>
            <a:off x="5470525" y="2730500"/>
            <a:ext cx="291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Штифт с кнопкой</a:t>
            </a:r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5470525" y="3244850"/>
            <a:ext cx="291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Штифт-полуось</a:t>
            </a:r>
          </a:p>
        </p:txBody>
      </p:sp>
      <p:sp>
        <p:nvSpPr>
          <p:cNvPr id="32788" name="Text Box 19"/>
          <p:cNvSpPr txBox="1">
            <a:spLocks noChangeArrowheads="1"/>
          </p:cNvSpPr>
          <p:nvPr/>
        </p:nvSpPr>
        <p:spPr bwMode="auto">
          <a:xfrm>
            <a:off x="1984375" y="1149350"/>
            <a:ext cx="977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Блок</a:t>
            </a:r>
          </a:p>
        </p:txBody>
      </p: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1984375" y="2132013"/>
            <a:ext cx="11477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Втулка</a:t>
            </a:r>
          </a:p>
        </p:txBody>
      </p:sp>
      <p:sp>
        <p:nvSpPr>
          <p:cNvPr id="32790" name="Text Box 21"/>
          <p:cNvSpPr txBox="1">
            <a:spLocks noChangeArrowheads="1"/>
          </p:cNvSpPr>
          <p:nvPr/>
        </p:nvSpPr>
        <p:spPr bwMode="auto">
          <a:xfrm>
            <a:off x="1984375" y="2901950"/>
            <a:ext cx="2362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Втулка-удлинитель оси</a:t>
            </a:r>
          </a:p>
        </p:txBody>
      </p:sp>
      <p:sp>
        <p:nvSpPr>
          <p:cNvPr id="32793" name="Text Box 24"/>
          <p:cNvSpPr txBox="1">
            <a:spLocks noChangeArrowheads="1"/>
          </p:cNvSpPr>
          <p:nvPr/>
        </p:nvSpPr>
        <p:spPr bwMode="auto">
          <a:xfrm>
            <a:off x="1979712" y="3933056"/>
            <a:ext cx="18049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Фиксатор</a:t>
            </a:r>
          </a:p>
        </p:txBody>
      </p:sp>
      <p:sp>
        <p:nvSpPr>
          <p:cNvPr id="32794" name="Text Box 25"/>
          <p:cNvSpPr txBox="1">
            <a:spLocks noChangeArrowheads="1"/>
          </p:cNvSpPr>
          <p:nvPr/>
        </p:nvSpPr>
        <p:spPr bwMode="auto">
          <a:xfrm>
            <a:off x="1979712" y="4755381"/>
            <a:ext cx="11477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Захват</a:t>
            </a:r>
          </a:p>
        </p:txBody>
      </p:sp>
      <p:sp>
        <p:nvSpPr>
          <p:cNvPr id="32795" name="Text Box 26"/>
          <p:cNvSpPr txBox="1">
            <a:spLocks noChangeArrowheads="1"/>
          </p:cNvSpPr>
          <p:nvPr/>
        </p:nvSpPr>
        <p:spPr bwMode="auto">
          <a:xfrm>
            <a:off x="1979712" y="5342756"/>
            <a:ext cx="24526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Захват с крестообразным отверстием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Рисунок 1"/>
          <p:cNvPicPr>
            <a:picLocks noChangeAspect="1" noChangeArrowheads="1"/>
          </p:cNvPicPr>
          <p:nvPr/>
        </p:nvPicPr>
        <p:blipFill>
          <a:blip r:embed="rId3" cstate="print"/>
          <a:srcRect l="12508" t="1709" r="12283" b="2849"/>
          <a:stretch>
            <a:fillRect/>
          </a:stretch>
        </p:blipFill>
        <p:spPr bwMode="auto">
          <a:xfrm>
            <a:off x="0" y="1556791"/>
            <a:ext cx="9144000" cy="5201029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60232" y="2420888"/>
            <a:ext cx="360041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44408" y="1916832"/>
            <a:ext cx="288032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699792" y="1772816"/>
            <a:ext cx="288031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971600" y="3717032"/>
            <a:ext cx="28803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020272" y="6021288"/>
            <a:ext cx="345068" cy="3685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1520" y="2996952"/>
            <a:ext cx="306621" cy="3487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604448" y="6165304"/>
            <a:ext cx="325249" cy="2965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932040" y="6021288"/>
            <a:ext cx="366425" cy="301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788024" y="4941168"/>
            <a:ext cx="334030" cy="2538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1835696" y="2636912"/>
            <a:ext cx="28803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Самоучитель  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Мой портал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Панель инструментов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Рабочее поле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Окно подсказок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Карта рабочего поля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Палитра команд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Панель конфигурации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9. Пульт управления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700" y="1052736"/>
            <a:ext cx="783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Education  NXT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-2844824" y="126258"/>
            <a:ext cx="30963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 Интерфейс программы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Самоучитель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196752"/>
            <a:ext cx="783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Венчик для взбивания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20141217_1455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1988840"/>
            <a:ext cx="6048672" cy="4320480"/>
          </a:xfrm>
          <a:prstGeom prst="rect">
            <a:avLst/>
          </a:prstGeom>
        </p:spPr>
      </p:pic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004048" y="3284984"/>
            <a:ext cx="2736304" cy="28083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565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844824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Сборка подставки для стаканчика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1\Desktop\Лего-край\Новая папка\SAM_14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444311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141277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Сборка основания для миксера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C:\Users\1\Desktop\Лего-край\Новая папка\SAM_1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4401840" cy="366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4127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блока управления.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1\Desktop\Лего-край\Новая папка\SAM_1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Desktop\Лего-край\Новая папка\SAM_1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381642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Сборка механизма вращения венчика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C:\Users\1\Desktop\Лего-край\Новая папка\SAM_14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2484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1\Desktop\Лего-край\Новая папка\SAM_14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Сборка конструкции управления венчиком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1\Desktop\Лего-край\Новая папка\SAM_1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2484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1\Desktop\Лего-край\Новая папка\SAM_14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410445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Соединение механизма вращения с конструкцией управления венчиком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1\Desktop\Лего-край\Новая папка\SAM_14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Desktop\Лего-край\Новая папка\SAM_1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данной конструкции на основание.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1\Desktop\Лего-край\Новая папка\SAM_14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9532" y="2528900"/>
            <a:ext cx="367240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1\Desktop\Лего-край\Новая папка\SAM_14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44644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кнопок управления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Лего-край\Новая папка\SAM_14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2484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Desktop\Лего-край\Новая папка\SAM_14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7444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кнопок управления на основание конструкции.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1\Desktop\Лего-край\Новая папка\SAM_1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64904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Соединение конструкции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робота-миксера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Лего-край\Новая папка\SAM_1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\Desktop\Лего-край\Новая папка\SAM_14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конструкция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робота-миксера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AM_149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96855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1\Desktop\Лего-край\Новая папка\SAM_1488.JPG"/>
          <p:cNvPicPr/>
          <p:nvPr/>
        </p:nvPicPr>
        <p:blipFill>
          <a:blip r:embed="rId4" cstate="print"/>
          <a:srcRect b="5379"/>
          <a:stretch>
            <a:fillRect/>
          </a:stretch>
        </p:blipFill>
        <p:spPr bwMode="auto">
          <a:xfrm rot="16200000">
            <a:off x="5112061" y="3032956"/>
            <a:ext cx="3600400" cy="266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26876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Итоговая программа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1497" r="28809" b="20659"/>
          <a:stretch>
            <a:fillRect/>
          </a:stretch>
        </p:blipFill>
        <p:spPr bwMode="auto">
          <a:xfrm>
            <a:off x="1352422" y="2100955"/>
            <a:ext cx="66967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9552" y="1340768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№2 « Исследование программы  на собранной конструкции  робота-миксера.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5536" y="4941168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мороженое должно быть не много подтаявшее.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52768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сперимент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показал, что программа и конструкция робота функционируют.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Коктейль получился. Эксперимент удался.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AM_149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826375" cy="2304256"/>
          </a:xfrm>
          <a:prstGeom prst="rect">
            <a:avLst/>
          </a:prstGeom>
        </p:spPr>
      </p:pic>
      <p:pic>
        <p:nvPicPr>
          <p:cNvPr id="10" name="Рисунок 9" descr="SAM_149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856" y="2564904"/>
            <a:ext cx="2304256" cy="2232248"/>
          </a:xfrm>
          <a:prstGeom prst="rect">
            <a:avLst/>
          </a:prstGeom>
        </p:spPr>
      </p:pic>
      <p:pic>
        <p:nvPicPr>
          <p:cNvPr id="11" name="Рисунок 10" descr="SAM_149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2564904"/>
            <a:ext cx="259228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34888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808" y="1628800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1560" y="2564904"/>
            <a:ext cx="81438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создание собственной модели робота-миксера с помощью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ducation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824" y="1268760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700808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66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66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историю робототехники;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66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состав деталей конструктора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66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среду программирования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Mindstorms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Education  NXT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66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возможности, предоставляемые разработчиками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 Education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реализации авторских замыслов;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66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движущуюся модель (миксер).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10" descr="http://int-edu.ru/files/1110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808413"/>
            <a:ext cx="33575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4" descr="http://int-edu.ru/files/3632.jpg"/>
          <p:cNvSpPr>
            <a:spLocks noChangeAspect="1" noChangeArrowheads="1"/>
          </p:cNvSpPr>
          <p:nvPr/>
        </p:nvSpPr>
        <p:spPr bwMode="auto">
          <a:xfrm>
            <a:off x="4572000" y="-136525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340" name="AutoShape 6" descr="http://int-edu.ru/files/3632.jpg"/>
          <p:cNvSpPr>
            <a:spLocks noChangeAspect="1" noChangeArrowheads="1"/>
          </p:cNvSpPr>
          <p:nvPr/>
        </p:nvSpPr>
        <p:spPr bwMode="auto">
          <a:xfrm>
            <a:off x="4572000" y="-136525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4341" name="Picture 8" descr="http://int-edu.ru/files/3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int-edu.ru/files/1014_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258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http://int-edu.ru/files/991_3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6663" y="3789363"/>
            <a:ext cx="3811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http://int-edu.ru/files/36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12776"/>
            <a:ext cx="19986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Заголовок 9"/>
          <p:cNvSpPr>
            <a:spLocks noGrp="1"/>
          </p:cNvSpPr>
          <p:nvPr>
            <p:ph type="title"/>
          </p:nvPr>
        </p:nvSpPr>
        <p:spPr>
          <a:xfrm>
            <a:off x="468313" y="5949950"/>
            <a:ext cx="4246562" cy="57626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1"/>
                </a:solidFill>
                <a:ea typeface="LEGOChaletComprime-80Bold"/>
                <a:cs typeface="LEGOChaletComprime-80Bold"/>
              </a:rPr>
              <a:t>Возобновляемые источники энергии</a:t>
            </a:r>
          </a:p>
        </p:txBody>
      </p:sp>
      <p:sp>
        <p:nvSpPr>
          <p:cNvPr id="13" name="Заголовок 9"/>
          <p:cNvSpPr txBox="1">
            <a:spLocks/>
          </p:cNvSpPr>
          <p:nvPr/>
        </p:nvSpPr>
        <p:spPr bwMode="auto">
          <a:xfrm>
            <a:off x="5108575" y="5949950"/>
            <a:ext cx="4071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b="1" kern="1600" dirty="0">
                <a:latin typeface="LEGOChaletComprime-80Bold"/>
                <a:ea typeface="LEGOChaletComprime-80Bold"/>
                <a:cs typeface="LEGOChaletComprime-80Bold"/>
              </a:rPr>
              <a:t>Пневматика</a:t>
            </a:r>
          </a:p>
        </p:txBody>
      </p:sp>
      <p:sp>
        <p:nvSpPr>
          <p:cNvPr id="14" name="Заголовок 9"/>
          <p:cNvSpPr txBox="1">
            <a:spLocks/>
          </p:cNvSpPr>
          <p:nvPr/>
        </p:nvSpPr>
        <p:spPr bwMode="auto">
          <a:xfrm>
            <a:off x="3635896" y="3140968"/>
            <a:ext cx="2714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b="1" kern="1600" dirty="0">
                <a:latin typeface="LEGOChaletComprime-80Bold"/>
                <a:ea typeface="LEGOChaletComprime-80Bold"/>
                <a:cs typeface="LEGOChaletComprime-80Bold"/>
              </a:rPr>
              <a:t>Технология и физика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smartbricks.ru/images/Books/book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59228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martbricks.ru/images/Books/book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64904"/>
            <a:ext cx="2736304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smartbricks.ru/images/Books/book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84784"/>
            <a:ext cx="2664296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Андроид монах, 16 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479866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91672" y="472514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Автомат «Монах», </a:t>
            </a:r>
          </a:p>
          <a:p>
            <a:pPr algn="ctr"/>
            <a:r>
              <a:rPr lang="ru-RU" sz="2400" b="1" dirty="0" smtClean="0"/>
              <a:t>1560 г.</a:t>
            </a:r>
            <a:endParaRPr lang="ru-RU" sz="2400" b="1" dirty="0"/>
          </a:p>
        </p:txBody>
      </p:sp>
      <p:pic>
        <p:nvPicPr>
          <p:cNvPr id="22532" name="Picture 4" descr="робот Elektro и робот-собака Spar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273193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25144"/>
            <a:ext cx="2959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ELEKTRO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SPARKO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1939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General Electric Tru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424" y="2132856"/>
            <a:ext cx="3296878" cy="2520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3848" y="472514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Ходящий грузовик,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1961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7744" y="1196752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Ionych-CHekhova/0004-008-Pravila-vedenija-sp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1124744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идей, вариантов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05064"/>
            <a:ext cx="2376264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01008"/>
            <a:ext cx="1512168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95536" y="5345832"/>
            <a:ext cx="403244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Ручные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111552" y="5345832"/>
            <a:ext cx="403244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Стационарные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7544" y="198884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Миксеры бывают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9411511">
            <a:off x="2492787" y="3072768"/>
            <a:ext cx="16561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156626">
            <a:off x="4711289" y="3096086"/>
            <a:ext cx="16561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664</Words>
  <Application>Microsoft Office PowerPoint</Application>
  <PresentationFormat>Экран (4:3)</PresentationFormat>
  <Paragraphs>171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Возобновляемые источники энергии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Антон Баяндин</cp:lastModifiedBy>
  <cp:revision>58</cp:revision>
  <dcterms:created xsi:type="dcterms:W3CDTF">2014-02-23T10:21:56Z</dcterms:created>
  <dcterms:modified xsi:type="dcterms:W3CDTF">2018-02-04T07:38:27Z</dcterms:modified>
</cp:coreProperties>
</file>