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62" r:id="rId2"/>
    <p:sldId id="263" r:id="rId3"/>
    <p:sldId id="266" r:id="rId4"/>
    <p:sldId id="310" r:id="rId5"/>
    <p:sldId id="309" r:id="rId6"/>
    <p:sldId id="307" r:id="rId7"/>
    <p:sldId id="311" r:id="rId8"/>
    <p:sldId id="312" r:id="rId9"/>
    <p:sldId id="275" r:id="rId10"/>
    <p:sldId id="276" r:id="rId11"/>
    <p:sldId id="277" r:id="rId12"/>
    <p:sldId id="278" r:id="rId13"/>
    <p:sldId id="313" r:id="rId14"/>
    <p:sldId id="318" r:id="rId15"/>
    <p:sldId id="292" r:id="rId16"/>
    <p:sldId id="315" r:id="rId17"/>
    <p:sldId id="316" r:id="rId18"/>
    <p:sldId id="317" r:id="rId19"/>
    <p:sldId id="294" r:id="rId20"/>
    <p:sldId id="296" r:id="rId21"/>
    <p:sldId id="298" r:id="rId22"/>
    <p:sldId id="300" r:id="rId23"/>
    <p:sldId id="301" r:id="rId24"/>
    <p:sldId id="302" r:id="rId25"/>
    <p:sldId id="303" r:id="rId26"/>
    <p:sldId id="314" r:id="rId27"/>
    <p:sldId id="304" r:id="rId28"/>
    <p:sldId id="306" r:id="rId29"/>
    <p:sldId id="319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A05FE3-4E39-4151-82D1-550F4FFCEDC7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8331A86-2DA4-4275-9821-B72D94EB7FB4}">
      <dgm:prSet phldrT="[Текст]" custT="1"/>
      <dgm:spPr/>
      <dgm:t>
        <a:bodyPr/>
        <a:lstStyle/>
        <a:p>
          <a:r>
            <a:rPr lang="ru-RU" sz="1800" dirty="0" smtClean="0"/>
            <a:t>Дифференцированное обучение</a:t>
          </a:r>
          <a:endParaRPr lang="ru-RU" sz="1800" dirty="0"/>
        </a:p>
      </dgm:t>
    </dgm:pt>
    <dgm:pt modelId="{18B88E65-6B26-460D-A3BB-3063A59CAE75}" type="parTrans" cxnId="{77A7719D-E812-46C5-9E39-B468F266B865}">
      <dgm:prSet/>
      <dgm:spPr/>
      <dgm:t>
        <a:bodyPr/>
        <a:lstStyle/>
        <a:p>
          <a:endParaRPr lang="ru-RU"/>
        </a:p>
      </dgm:t>
    </dgm:pt>
    <dgm:pt modelId="{62412045-835B-497A-A9C0-5680601D688D}" type="sibTrans" cxnId="{77A7719D-E812-46C5-9E39-B468F266B865}">
      <dgm:prSet/>
      <dgm:spPr/>
      <dgm:t>
        <a:bodyPr/>
        <a:lstStyle/>
        <a:p>
          <a:endParaRPr lang="ru-RU"/>
        </a:p>
      </dgm:t>
    </dgm:pt>
    <dgm:pt modelId="{0AA6BB81-0CA4-4D10-A2B0-9188A054D61F}">
      <dgm:prSet phldrT="[Текст]" custT="1"/>
      <dgm:spPr/>
      <dgm:t>
        <a:bodyPr/>
        <a:lstStyle/>
        <a:p>
          <a:r>
            <a:rPr lang="ru-RU" sz="2000" dirty="0" smtClean="0"/>
            <a:t>Игровые технологии</a:t>
          </a:r>
          <a:endParaRPr lang="ru-RU" sz="2000" dirty="0"/>
        </a:p>
      </dgm:t>
    </dgm:pt>
    <dgm:pt modelId="{ACF18CF5-264C-4E43-8560-DD8D4FFDEE9A}" type="parTrans" cxnId="{A8DE3208-6ED0-45A8-8F59-ACA5954BE8D1}">
      <dgm:prSet/>
      <dgm:spPr/>
      <dgm:t>
        <a:bodyPr/>
        <a:lstStyle/>
        <a:p>
          <a:endParaRPr lang="ru-RU"/>
        </a:p>
      </dgm:t>
    </dgm:pt>
    <dgm:pt modelId="{011CD342-A139-47CD-BBB0-8883C0F093C6}" type="sibTrans" cxnId="{A8DE3208-6ED0-45A8-8F59-ACA5954BE8D1}">
      <dgm:prSet/>
      <dgm:spPr/>
      <dgm:t>
        <a:bodyPr/>
        <a:lstStyle/>
        <a:p>
          <a:endParaRPr lang="ru-RU"/>
        </a:p>
      </dgm:t>
    </dgm:pt>
    <dgm:pt modelId="{7875BE85-9BB6-4423-8085-6FBF9125F5BE}">
      <dgm:prSet phldrT="[Текст]" custT="1"/>
      <dgm:spPr/>
      <dgm:t>
        <a:bodyPr/>
        <a:lstStyle/>
        <a:p>
          <a:r>
            <a:rPr lang="ru-RU" sz="1800" dirty="0" smtClean="0"/>
            <a:t>Интерактивные технологии</a:t>
          </a:r>
          <a:endParaRPr lang="ru-RU" sz="1800" dirty="0"/>
        </a:p>
      </dgm:t>
    </dgm:pt>
    <dgm:pt modelId="{8BE427D6-4CC4-4D03-A523-839840821D1C}" type="parTrans" cxnId="{D4594125-269C-4F3B-8EB9-799721C5085B}">
      <dgm:prSet/>
      <dgm:spPr/>
      <dgm:t>
        <a:bodyPr/>
        <a:lstStyle/>
        <a:p>
          <a:endParaRPr lang="ru-RU"/>
        </a:p>
      </dgm:t>
    </dgm:pt>
    <dgm:pt modelId="{37B24601-11B5-4512-A736-5348D9C2BCCB}" type="sibTrans" cxnId="{D4594125-269C-4F3B-8EB9-799721C5085B}">
      <dgm:prSet/>
      <dgm:spPr/>
      <dgm:t>
        <a:bodyPr/>
        <a:lstStyle/>
        <a:p>
          <a:endParaRPr lang="ru-RU"/>
        </a:p>
      </dgm:t>
    </dgm:pt>
    <dgm:pt modelId="{938D7CCD-6FE7-4B92-98B4-6A31DC985044}">
      <dgm:prSet phldrT="[Текст]" custT="1"/>
      <dgm:spPr/>
      <dgm:t>
        <a:bodyPr/>
        <a:lstStyle/>
        <a:p>
          <a:r>
            <a:rPr lang="ru-RU" sz="1800" dirty="0" smtClean="0"/>
            <a:t>Проблемное обучение</a:t>
          </a:r>
          <a:endParaRPr lang="ru-RU" sz="1800" dirty="0"/>
        </a:p>
      </dgm:t>
    </dgm:pt>
    <dgm:pt modelId="{C01BB328-6BB6-4C86-94C1-F315A4D2F85A}" type="parTrans" cxnId="{E772B874-9A45-4A11-84F8-1069012CEAB6}">
      <dgm:prSet/>
      <dgm:spPr/>
      <dgm:t>
        <a:bodyPr/>
        <a:lstStyle/>
        <a:p>
          <a:endParaRPr lang="ru-RU"/>
        </a:p>
      </dgm:t>
    </dgm:pt>
    <dgm:pt modelId="{EB3AB80F-EB31-4D2A-A6CA-588AD082FB24}" type="sibTrans" cxnId="{E772B874-9A45-4A11-84F8-1069012CEAB6}">
      <dgm:prSet/>
      <dgm:spPr/>
      <dgm:t>
        <a:bodyPr/>
        <a:lstStyle/>
        <a:p>
          <a:endParaRPr lang="ru-RU"/>
        </a:p>
      </dgm:t>
    </dgm:pt>
    <dgm:pt modelId="{DE688B10-0D53-4D99-B858-E053EC497856}">
      <dgm:prSet phldrT="[Текст]" custT="1"/>
      <dgm:spPr/>
      <dgm:t>
        <a:bodyPr/>
        <a:lstStyle/>
        <a:p>
          <a:r>
            <a:rPr lang="ru-RU" sz="1600" dirty="0" smtClean="0"/>
            <a:t>Использование рефлексивных методов и приемов</a:t>
          </a:r>
          <a:endParaRPr lang="ru-RU" sz="1600" dirty="0"/>
        </a:p>
      </dgm:t>
    </dgm:pt>
    <dgm:pt modelId="{66AAE185-14D8-483E-88E0-657702A0C437}" type="parTrans" cxnId="{9DA8A17F-D3F2-459C-A42E-9ACCA26B613C}">
      <dgm:prSet/>
      <dgm:spPr/>
      <dgm:t>
        <a:bodyPr/>
        <a:lstStyle/>
        <a:p>
          <a:endParaRPr lang="ru-RU"/>
        </a:p>
      </dgm:t>
    </dgm:pt>
    <dgm:pt modelId="{0E706FF6-9350-408F-947A-CE1754BBD383}" type="sibTrans" cxnId="{9DA8A17F-D3F2-459C-A42E-9ACCA26B613C}">
      <dgm:prSet/>
      <dgm:spPr/>
      <dgm:t>
        <a:bodyPr/>
        <a:lstStyle/>
        <a:p>
          <a:endParaRPr lang="ru-RU"/>
        </a:p>
      </dgm:t>
    </dgm:pt>
    <dgm:pt modelId="{C78CDEBB-3DCE-4D59-8FFA-CF8DE8428CFB}" type="pres">
      <dgm:prSet presAssocID="{08A05FE3-4E39-4151-82D1-550F4FFCEDC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6ED158-588E-4971-8FDA-6D19A0A60CF1}" type="pres">
      <dgm:prSet presAssocID="{88331A86-2DA4-4275-9821-B72D94EB7FB4}" presName="node" presStyleLbl="node1" presStyleIdx="0" presStyleCnt="5" custScaleX="260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3BA75-089A-4B69-8024-B3D1DE2F594F}" type="pres">
      <dgm:prSet presAssocID="{62412045-835B-497A-A9C0-5680601D688D}" presName="sibTrans" presStyleLbl="sibTrans2D1" presStyleIdx="0" presStyleCnt="5"/>
      <dgm:spPr/>
      <dgm:t>
        <a:bodyPr/>
        <a:lstStyle/>
        <a:p>
          <a:endParaRPr lang="ru-RU"/>
        </a:p>
      </dgm:t>
    </dgm:pt>
    <dgm:pt modelId="{1CF319E3-06AB-419E-AFF9-B46C0F7FD867}" type="pres">
      <dgm:prSet presAssocID="{62412045-835B-497A-A9C0-5680601D688D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529BCD6-4DFB-4BAC-B218-306D6D6FE446}" type="pres">
      <dgm:prSet presAssocID="{0AA6BB81-0CA4-4D10-A2B0-9188A054D61F}" presName="node" presStyleLbl="node1" presStyleIdx="1" presStyleCnt="5" custScaleX="256776" custScaleY="102867" custRadScaleRad="146892" custRadScaleInc="29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D657E-4374-4E9D-9303-6099581774EA}" type="pres">
      <dgm:prSet presAssocID="{011CD342-A139-47CD-BBB0-8883C0F093C6}" presName="sibTrans" presStyleLbl="sibTrans2D1" presStyleIdx="1" presStyleCnt="5"/>
      <dgm:spPr/>
      <dgm:t>
        <a:bodyPr/>
        <a:lstStyle/>
        <a:p>
          <a:endParaRPr lang="ru-RU"/>
        </a:p>
      </dgm:t>
    </dgm:pt>
    <dgm:pt modelId="{12E82956-B48D-4B34-9227-0EEB3B004340}" type="pres">
      <dgm:prSet presAssocID="{011CD342-A139-47CD-BBB0-8883C0F093C6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F2B48DFC-0561-4F47-868C-5D242546B447}" type="pres">
      <dgm:prSet presAssocID="{7875BE85-9BB6-4423-8085-6FBF9125F5BE}" presName="node" presStyleLbl="node1" presStyleIdx="2" presStyleCnt="5" custScaleX="280336" custScaleY="114830" custRadScaleRad="151461" custRadScaleInc="-65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5E237-F284-4BB4-A257-F0F9ECB20AAA}" type="pres">
      <dgm:prSet presAssocID="{37B24601-11B5-4512-A736-5348D9C2BCCB}" presName="sibTrans" presStyleLbl="sibTrans2D1" presStyleIdx="2" presStyleCnt="5"/>
      <dgm:spPr/>
      <dgm:t>
        <a:bodyPr/>
        <a:lstStyle/>
        <a:p>
          <a:endParaRPr lang="ru-RU"/>
        </a:p>
      </dgm:t>
    </dgm:pt>
    <dgm:pt modelId="{1FA272A8-1CAA-46AF-8996-B2C2A92893A0}" type="pres">
      <dgm:prSet presAssocID="{37B24601-11B5-4512-A736-5348D9C2BCCB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65FF997A-0AD9-4430-8ED0-F0409494EE82}" type="pres">
      <dgm:prSet presAssocID="{938D7CCD-6FE7-4B92-98B4-6A31DC985044}" presName="node" presStyleLbl="node1" presStyleIdx="3" presStyleCnt="5" custScaleX="265616" custScaleY="115436" custRadScaleRad="153096" custRadScaleInc="62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7FCAC-B73D-4C60-9A64-636B350A133D}" type="pres">
      <dgm:prSet presAssocID="{EB3AB80F-EB31-4D2A-A6CA-588AD082FB24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CD4768B-73E8-4022-8C3E-29003E81756C}" type="pres">
      <dgm:prSet presAssocID="{EB3AB80F-EB31-4D2A-A6CA-588AD082FB2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FB19A11B-15E0-47BB-914B-B16D80AA9013}" type="pres">
      <dgm:prSet presAssocID="{DE688B10-0D53-4D99-B858-E053EC497856}" presName="node" presStyleLbl="node1" presStyleIdx="4" presStyleCnt="5" custScaleX="233126" custRadScaleRad="137443" custRadScaleInc="-16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48F42-2FE5-4379-AE89-D3C33E35A2AD}" type="pres">
      <dgm:prSet presAssocID="{0E706FF6-9350-408F-947A-CE1754BBD383}" presName="sibTrans" presStyleLbl="sibTrans2D1" presStyleIdx="4" presStyleCnt="5"/>
      <dgm:spPr/>
      <dgm:t>
        <a:bodyPr/>
        <a:lstStyle/>
        <a:p>
          <a:endParaRPr lang="ru-RU"/>
        </a:p>
      </dgm:t>
    </dgm:pt>
    <dgm:pt modelId="{21213E87-5DDE-4A74-80A5-B9AFA29C6041}" type="pres">
      <dgm:prSet presAssocID="{0E706FF6-9350-408F-947A-CE1754BBD383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E44B066E-1F9E-4531-B616-25F4B369D455}" type="presOf" srcId="{0E706FF6-9350-408F-947A-CE1754BBD383}" destId="{21213E87-5DDE-4A74-80A5-B9AFA29C6041}" srcOrd="1" destOrd="0" presId="urn:microsoft.com/office/officeart/2005/8/layout/cycle2"/>
    <dgm:cxn modelId="{77A7719D-E812-46C5-9E39-B468F266B865}" srcId="{08A05FE3-4E39-4151-82D1-550F4FFCEDC7}" destId="{88331A86-2DA4-4275-9821-B72D94EB7FB4}" srcOrd="0" destOrd="0" parTransId="{18B88E65-6B26-460D-A3BB-3063A59CAE75}" sibTransId="{62412045-835B-497A-A9C0-5680601D688D}"/>
    <dgm:cxn modelId="{DA2DA959-4A24-49FB-9D19-4C6C346E2087}" type="presOf" srcId="{0E706FF6-9350-408F-947A-CE1754BBD383}" destId="{E6448F42-2FE5-4379-AE89-D3C33E35A2AD}" srcOrd="0" destOrd="0" presId="urn:microsoft.com/office/officeart/2005/8/layout/cycle2"/>
    <dgm:cxn modelId="{95E46498-B3B1-4CC6-81B0-138C1E39757C}" type="presOf" srcId="{938D7CCD-6FE7-4B92-98B4-6A31DC985044}" destId="{65FF997A-0AD9-4430-8ED0-F0409494EE82}" srcOrd="0" destOrd="0" presId="urn:microsoft.com/office/officeart/2005/8/layout/cycle2"/>
    <dgm:cxn modelId="{8E61ED6A-0CD7-4A4B-A16C-F5BD9D4A56FF}" type="presOf" srcId="{011CD342-A139-47CD-BBB0-8883C0F093C6}" destId="{12E82956-B48D-4B34-9227-0EEB3B004340}" srcOrd="1" destOrd="0" presId="urn:microsoft.com/office/officeart/2005/8/layout/cycle2"/>
    <dgm:cxn modelId="{9DA8A17F-D3F2-459C-A42E-9ACCA26B613C}" srcId="{08A05FE3-4E39-4151-82D1-550F4FFCEDC7}" destId="{DE688B10-0D53-4D99-B858-E053EC497856}" srcOrd="4" destOrd="0" parTransId="{66AAE185-14D8-483E-88E0-657702A0C437}" sibTransId="{0E706FF6-9350-408F-947A-CE1754BBD383}"/>
    <dgm:cxn modelId="{A8DE3208-6ED0-45A8-8F59-ACA5954BE8D1}" srcId="{08A05FE3-4E39-4151-82D1-550F4FFCEDC7}" destId="{0AA6BB81-0CA4-4D10-A2B0-9188A054D61F}" srcOrd="1" destOrd="0" parTransId="{ACF18CF5-264C-4E43-8560-DD8D4FFDEE9A}" sibTransId="{011CD342-A139-47CD-BBB0-8883C0F093C6}"/>
    <dgm:cxn modelId="{248EACA9-B9E9-492C-BAAE-28D75E2586F1}" type="presOf" srcId="{EB3AB80F-EB31-4D2A-A6CA-588AD082FB24}" destId="{4CD4768B-73E8-4022-8C3E-29003E81756C}" srcOrd="1" destOrd="0" presId="urn:microsoft.com/office/officeart/2005/8/layout/cycle2"/>
    <dgm:cxn modelId="{A2B48052-4464-4858-863B-B3F54727038A}" type="presOf" srcId="{08A05FE3-4E39-4151-82D1-550F4FFCEDC7}" destId="{C78CDEBB-3DCE-4D59-8FFA-CF8DE8428CFB}" srcOrd="0" destOrd="0" presId="urn:microsoft.com/office/officeart/2005/8/layout/cycle2"/>
    <dgm:cxn modelId="{3FFC029C-E69D-4DB4-A459-5F5B354CB54D}" type="presOf" srcId="{011CD342-A139-47CD-BBB0-8883C0F093C6}" destId="{9EDD657E-4374-4E9D-9303-6099581774EA}" srcOrd="0" destOrd="0" presId="urn:microsoft.com/office/officeart/2005/8/layout/cycle2"/>
    <dgm:cxn modelId="{A6165ED3-DD94-45A4-8913-6A489B5EBC2B}" type="presOf" srcId="{DE688B10-0D53-4D99-B858-E053EC497856}" destId="{FB19A11B-15E0-47BB-914B-B16D80AA9013}" srcOrd="0" destOrd="0" presId="urn:microsoft.com/office/officeart/2005/8/layout/cycle2"/>
    <dgm:cxn modelId="{D4594125-269C-4F3B-8EB9-799721C5085B}" srcId="{08A05FE3-4E39-4151-82D1-550F4FFCEDC7}" destId="{7875BE85-9BB6-4423-8085-6FBF9125F5BE}" srcOrd="2" destOrd="0" parTransId="{8BE427D6-4CC4-4D03-A523-839840821D1C}" sibTransId="{37B24601-11B5-4512-A736-5348D9C2BCCB}"/>
    <dgm:cxn modelId="{8D92C778-2F16-480A-9669-6F1C008B1DD4}" type="presOf" srcId="{37B24601-11B5-4512-A736-5348D9C2BCCB}" destId="{D825E237-F284-4BB4-A257-F0F9ECB20AAA}" srcOrd="0" destOrd="0" presId="urn:microsoft.com/office/officeart/2005/8/layout/cycle2"/>
    <dgm:cxn modelId="{EDBF9884-6204-4E1E-A7BC-5F70BDF5A402}" type="presOf" srcId="{62412045-835B-497A-A9C0-5680601D688D}" destId="{2343BA75-089A-4B69-8024-B3D1DE2F594F}" srcOrd="0" destOrd="0" presId="urn:microsoft.com/office/officeart/2005/8/layout/cycle2"/>
    <dgm:cxn modelId="{14DA5632-F55C-4D02-8775-786DA6B30BF5}" type="presOf" srcId="{EB3AB80F-EB31-4D2A-A6CA-588AD082FB24}" destId="{EB57FCAC-B73D-4C60-9A64-636B350A133D}" srcOrd="0" destOrd="0" presId="urn:microsoft.com/office/officeart/2005/8/layout/cycle2"/>
    <dgm:cxn modelId="{9DAE038B-257D-4BCA-8E3C-4C4477A0ED51}" type="presOf" srcId="{88331A86-2DA4-4275-9821-B72D94EB7FB4}" destId="{0D6ED158-588E-4971-8FDA-6D19A0A60CF1}" srcOrd="0" destOrd="0" presId="urn:microsoft.com/office/officeart/2005/8/layout/cycle2"/>
    <dgm:cxn modelId="{F5D3FB8A-5FD9-4E7F-A13C-C51189E3C779}" type="presOf" srcId="{62412045-835B-497A-A9C0-5680601D688D}" destId="{1CF319E3-06AB-419E-AFF9-B46C0F7FD867}" srcOrd="1" destOrd="0" presId="urn:microsoft.com/office/officeart/2005/8/layout/cycle2"/>
    <dgm:cxn modelId="{422F0D89-27DB-4CD7-BB04-FE941542B3E6}" type="presOf" srcId="{37B24601-11B5-4512-A736-5348D9C2BCCB}" destId="{1FA272A8-1CAA-46AF-8996-B2C2A92893A0}" srcOrd="1" destOrd="0" presId="urn:microsoft.com/office/officeart/2005/8/layout/cycle2"/>
    <dgm:cxn modelId="{E772B874-9A45-4A11-84F8-1069012CEAB6}" srcId="{08A05FE3-4E39-4151-82D1-550F4FFCEDC7}" destId="{938D7CCD-6FE7-4B92-98B4-6A31DC985044}" srcOrd="3" destOrd="0" parTransId="{C01BB328-6BB6-4C86-94C1-F315A4D2F85A}" sibTransId="{EB3AB80F-EB31-4D2A-A6CA-588AD082FB24}"/>
    <dgm:cxn modelId="{C6E1259E-0D0D-4372-B3C9-4C1BC508F051}" type="presOf" srcId="{7875BE85-9BB6-4423-8085-6FBF9125F5BE}" destId="{F2B48DFC-0561-4F47-868C-5D242546B447}" srcOrd="0" destOrd="0" presId="urn:microsoft.com/office/officeart/2005/8/layout/cycle2"/>
    <dgm:cxn modelId="{A5013797-E563-4B1A-BE68-94CA61048C9E}" type="presOf" srcId="{0AA6BB81-0CA4-4D10-A2B0-9188A054D61F}" destId="{E529BCD6-4DFB-4BAC-B218-306D6D6FE446}" srcOrd="0" destOrd="0" presId="urn:microsoft.com/office/officeart/2005/8/layout/cycle2"/>
    <dgm:cxn modelId="{9BECB2F4-B270-44A7-9E4A-DCCC5F1D49EA}" type="presParOf" srcId="{C78CDEBB-3DCE-4D59-8FFA-CF8DE8428CFB}" destId="{0D6ED158-588E-4971-8FDA-6D19A0A60CF1}" srcOrd="0" destOrd="0" presId="urn:microsoft.com/office/officeart/2005/8/layout/cycle2"/>
    <dgm:cxn modelId="{F6F7F454-2E49-4812-BFFF-8EE676B6B437}" type="presParOf" srcId="{C78CDEBB-3DCE-4D59-8FFA-CF8DE8428CFB}" destId="{2343BA75-089A-4B69-8024-B3D1DE2F594F}" srcOrd="1" destOrd="0" presId="urn:microsoft.com/office/officeart/2005/8/layout/cycle2"/>
    <dgm:cxn modelId="{D578A9ED-25E3-4708-9E6E-9E9E162D914E}" type="presParOf" srcId="{2343BA75-089A-4B69-8024-B3D1DE2F594F}" destId="{1CF319E3-06AB-419E-AFF9-B46C0F7FD867}" srcOrd="0" destOrd="0" presId="urn:microsoft.com/office/officeart/2005/8/layout/cycle2"/>
    <dgm:cxn modelId="{D62261BC-EC44-4F96-A2F8-981659812300}" type="presParOf" srcId="{C78CDEBB-3DCE-4D59-8FFA-CF8DE8428CFB}" destId="{E529BCD6-4DFB-4BAC-B218-306D6D6FE446}" srcOrd="2" destOrd="0" presId="urn:microsoft.com/office/officeart/2005/8/layout/cycle2"/>
    <dgm:cxn modelId="{BCFA9763-0EEF-4C76-B29A-A81E7C7023C7}" type="presParOf" srcId="{C78CDEBB-3DCE-4D59-8FFA-CF8DE8428CFB}" destId="{9EDD657E-4374-4E9D-9303-6099581774EA}" srcOrd="3" destOrd="0" presId="urn:microsoft.com/office/officeart/2005/8/layout/cycle2"/>
    <dgm:cxn modelId="{21B148B3-8A85-41C8-BAE8-8A6F753A3D9E}" type="presParOf" srcId="{9EDD657E-4374-4E9D-9303-6099581774EA}" destId="{12E82956-B48D-4B34-9227-0EEB3B004340}" srcOrd="0" destOrd="0" presId="urn:microsoft.com/office/officeart/2005/8/layout/cycle2"/>
    <dgm:cxn modelId="{B862691E-A1F4-4B87-9195-A46AE57BE735}" type="presParOf" srcId="{C78CDEBB-3DCE-4D59-8FFA-CF8DE8428CFB}" destId="{F2B48DFC-0561-4F47-868C-5D242546B447}" srcOrd="4" destOrd="0" presId="urn:microsoft.com/office/officeart/2005/8/layout/cycle2"/>
    <dgm:cxn modelId="{EADFB75B-9385-4743-BD82-0815883E0AA5}" type="presParOf" srcId="{C78CDEBB-3DCE-4D59-8FFA-CF8DE8428CFB}" destId="{D825E237-F284-4BB4-A257-F0F9ECB20AAA}" srcOrd="5" destOrd="0" presId="urn:microsoft.com/office/officeart/2005/8/layout/cycle2"/>
    <dgm:cxn modelId="{2A5EAB32-DDC7-4E82-A7F4-59C32AD8CFC0}" type="presParOf" srcId="{D825E237-F284-4BB4-A257-F0F9ECB20AAA}" destId="{1FA272A8-1CAA-46AF-8996-B2C2A92893A0}" srcOrd="0" destOrd="0" presId="urn:microsoft.com/office/officeart/2005/8/layout/cycle2"/>
    <dgm:cxn modelId="{0582EF84-6ABE-4BE5-B4CB-896714731B40}" type="presParOf" srcId="{C78CDEBB-3DCE-4D59-8FFA-CF8DE8428CFB}" destId="{65FF997A-0AD9-4430-8ED0-F0409494EE82}" srcOrd="6" destOrd="0" presId="urn:microsoft.com/office/officeart/2005/8/layout/cycle2"/>
    <dgm:cxn modelId="{BB205C6D-09C7-46B8-AAB9-67DBC5984D4B}" type="presParOf" srcId="{C78CDEBB-3DCE-4D59-8FFA-CF8DE8428CFB}" destId="{EB57FCAC-B73D-4C60-9A64-636B350A133D}" srcOrd="7" destOrd="0" presId="urn:microsoft.com/office/officeart/2005/8/layout/cycle2"/>
    <dgm:cxn modelId="{5055CE05-1E7E-44F2-B20B-65DF31BB8DF4}" type="presParOf" srcId="{EB57FCAC-B73D-4C60-9A64-636B350A133D}" destId="{4CD4768B-73E8-4022-8C3E-29003E81756C}" srcOrd="0" destOrd="0" presId="urn:microsoft.com/office/officeart/2005/8/layout/cycle2"/>
    <dgm:cxn modelId="{3C7FA912-9194-42C7-B224-0DA1B3E7122C}" type="presParOf" srcId="{C78CDEBB-3DCE-4D59-8FFA-CF8DE8428CFB}" destId="{FB19A11B-15E0-47BB-914B-B16D80AA9013}" srcOrd="8" destOrd="0" presId="urn:microsoft.com/office/officeart/2005/8/layout/cycle2"/>
    <dgm:cxn modelId="{0DEB276A-FD34-4910-89E8-6F52397C95F5}" type="presParOf" srcId="{C78CDEBB-3DCE-4D59-8FFA-CF8DE8428CFB}" destId="{E6448F42-2FE5-4379-AE89-D3C33E35A2AD}" srcOrd="9" destOrd="0" presId="urn:microsoft.com/office/officeart/2005/8/layout/cycle2"/>
    <dgm:cxn modelId="{3816804E-AE99-4B91-AA3C-BED79DB97485}" type="presParOf" srcId="{E6448F42-2FE5-4379-AE89-D3C33E35A2AD}" destId="{21213E87-5DDE-4A74-80A5-B9AFA29C604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6ED158-588E-4971-8FDA-6D19A0A60CF1}">
      <dsp:nvSpPr>
        <dsp:cNvPr id="0" name=""/>
        <dsp:cNvSpPr/>
      </dsp:nvSpPr>
      <dsp:spPr>
        <a:xfrm>
          <a:off x="2237065" y="-52549"/>
          <a:ext cx="3592247" cy="13803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Дифференцированное обучение</a:t>
          </a:r>
          <a:endParaRPr lang="ru-RU" sz="1800" kern="1200" dirty="0"/>
        </a:p>
      </dsp:txBody>
      <dsp:txXfrm>
        <a:off x="2237065" y="-52549"/>
        <a:ext cx="3592247" cy="1380306"/>
      </dsp:txXfrm>
    </dsp:sp>
    <dsp:sp modelId="{2343BA75-089A-4B69-8024-B3D1DE2F594F}">
      <dsp:nvSpPr>
        <dsp:cNvPr id="0" name=""/>
        <dsp:cNvSpPr/>
      </dsp:nvSpPr>
      <dsp:spPr>
        <a:xfrm rot="1825794">
          <a:off x="5095054" y="1108300"/>
          <a:ext cx="271998" cy="4658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825794">
        <a:off x="5095054" y="1108300"/>
        <a:ext cx="271998" cy="465853"/>
      </dsp:txXfrm>
    </dsp:sp>
    <dsp:sp modelId="{E529BCD6-4DFB-4BAC-B218-306D6D6FE446}">
      <dsp:nvSpPr>
        <dsp:cNvPr id="0" name=""/>
        <dsp:cNvSpPr/>
      </dsp:nvSpPr>
      <dsp:spPr>
        <a:xfrm>
          <a:off x="4685304" y="1351671"/>
          <a:ext cx="3544295" cy="1419879"/>
        </a:xfrm>
        <a:prstGeom prst="ellipse">
          <a:avLst/>
        </a:prstGeom>
        <a:solidFill>
          <a:schemeClr val="accent3">
            <a:hueOff val="4398835"/>
            <a:satOff val="-10022"/>
            <a:lumOff val="402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Игровые технологии</a:t>
          </a:r>
          <a:endParaRPr lang="ru-RU" sz="2000" kern="1200" dirty="0"/>
        </a:p>
      </dsp:txBody>
      <dsp:txXfrm>
        <a:off x="4685304" y="1351671"/>
        <a:ext cx="3544295" cy="1419879"/>
      </dsp:txXfrm>
    </dsp:sp>
    <dsp:sp modelId="{9EDD657E-4374-4E9D-9303-6099581774EA}">
      <dsp:nvSpPr>
        <dsp:cNvPr id="0" name=""/>
        <dsp:cNvSpPr/>
      </dsp:nvSpPr>
      <dsp:spPr>
        <a:xfrm rot="5728950">
          <a:off x="6329065" y="2631600"/>
          <a:ext cx="102644" cy="4658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398835"/>
            <a:satOff val="-10022"/>
            <a:lumOff val="40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5728950">
        <a:off x="6329065" y="2631600"/>
        <a:ext cx="102644" cy="465853"/>
      </dsp:txXfrm>
    </dsp:sp>
    <dsp:sp modelId="{F2B48DFC-0561-4F47-868C-5D242546B447}">
      <dsp:nvSpPr>
        <dsp:cNvPr id="0" name=""/>
        <dsp:cNvSpPr/>
      </dsp:nvSpPr>
      <dsp:spPr>
        <a:xfrm>
          <a:off x="4360104" y="2963198"/>
          <a:ext cx="3869495" cy="1585005"/>
        </a:xfrm>
        <a:prstGeom prst="ellipse">
          <a:avLst/>
        </a:prstGeom>
        <a:solidFill>
          <a:schemeClr val="accent3">
            <a:hueOff val="8797670"/>
            <a:satOff val="-20044"/>
            <a:lumOff val="804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Интерактивные технологии</a:t>
          </a:r>
          <a:endParaRPr lang="ru-RU" sz="1800" kern="1200" dirty="0"/>
        </a:p>
      </dsp:txBody>
      <dsp:txXfrm>
        <a:off x="4360104" y="2963198"/>
        <a:ext cx="3869495" cy="1585005"/>
      </dsp:txXfrm>
    </dsp:sp>
    <dsp:sp modelId="{D825E237-F284-4BB4-A257-F0F9ECB20AAA}">
      <dsp:nvSpPr>
        <dsp:cNvPr id="0" name=""/>
        <dsp:cNvSpPr/>
      </dsp:nvSpPr>
      <dsp:spPr>
        <a:xfrm rot="10754283">
          <a:off x="3839357" y="3552978"/>
          <a:ext cx="368735" cy="4658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797670"/>
            <a:satOff val="-20044"/>
            <a:lumOff val="80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754283">
        <a:off x="3839357" y="3552978"/>
        <a:ext cx="368735" cy="465853"/>
      </dsp:txXfrm>
    </dsp:sp>
    <dsp:sp modelId="{65FF997A-0AD9-4430-8ED0-F0409494EE82}">
      <dsp:nvSpPr>
        <dsp:cNvPr id="0" name=""/>
        <dsp:cNvSpPr/>
      </dsp:nvSpPr>
      <dsp:spPr>
        <a:xfrm>
          <a:off x="0" y="3018353"/>
          <a:ext cx="3666314" cy="1593370"/>
        </a:xfrm>
        <a:prstGeom prst="ellipse">
          <a:avLst/>
        </a:prstGeom>
        <a:solidFill>
          <a:schemeClr val="accent3">
            <a:hueOff val="13196505"/>
            <a:satOff val="-30066"/>
            <a:lumOff val="1206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Проблемное обучение</a:t>
          </a:r>
          <a:endParaRPr lang="ru-RU" sz="1800" kern="1200" dirty="0"/>
        </a:p>
      </dsp:txBody>
      <dsp:txXfrm>
        <a:off x="0" y="3018353"/>
        <a:ext cx="3666314" cy="1593370"/>
      </dsp:txXfrm>
    </dsp:sp>
    <dsp:sp modelId="{EB57FCAC-B73D-4C60-9A64-636B350A133D}">
      <dsp:nvSpPr>
        <dsp:cNvPr id="0" name=""/>
        <dsp:cNvSpPr/>
      </dsp:nvSpPr>
      <dsp:spPr>
        <a:xfrm rot="15893608">
          <a:off x="1628866" y="2577304"/>
          <a:ext cx="228996" cy="4658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196505"/>
            <a:satOff val="-30066"/>
            <a:lumOff val="120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5893608">
        <a:off x="1628866" y="2577304"/>
        <a:ext cx="228996" cy="465853"/>
      </dsp:txXfrm>
    </dsp:sp>
    <dsp:sp modelId="{FB19A11B-15E0-47BB-914B-B16D80AA9013}">
      <dsp:nvSpPr>
        <dsp:cNvPr id="0" name=""/>
        <dsp:cNvSpPr/>
      </dsp:nvSpPr>
      <dsp:spPr>
        <a:xfrm>
          <a:off x="53004" y="1208798"/>
          <a:ext cx="3217853" cy="1380306"/>
        </a:xfrm>
        <a:prstGeom prst="ellipse">
          <a:avLst/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Использование рефлексивных методов и приемов</a:t>
          </a:r>
          <a:endParaRPr lang="ru-RU" sz="1600" kern="1200" dirty="0"/>
        </a:p>
      </dsp:txBody>
      <dsp:txXfrm>
        <a:off x="53004" y="1208798"/>
        <a:ext cx="3217853" cy="1380306"/>
      </dsp:txXfrm>
    </dsp:sp>
    <dsp:sp modelId="{E6448F42-2FE5-4379-AE89-D3C33E35A2AD}">
      <dsp:nvSpPr>
        <dsp:cNvPr id="0" name=""/>
        <dsp:cNvSpPr/>
      </dsp:nvSpPr>
      <dsp:spPr>
        <a:xfrm rot="19919404">
          <a:off x="2729119" y="1048931"/>
          <a:ext cx="185823" cy="4658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9919404">
        <a:off x="2729119" y="1048931"/>
        <a:ext cx="185823" cy="465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C583A-B79C-451B-B4B6-5B572EFBC693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3EC2F-AF33-438C-B704-82FB9FDA5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3EC2F-AF33-438C-B704-82FB9FDA5FF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CCDF10-E6B4-49EE-9BD6-2C0D67D8E25A}" type="datetimeFigureOut">
              <a:rPr lang="ru-RU" smtClean="0"/>
              <a:pPr>
                <a:defRPr/>
              </a:pPr>
              <a:t>10.10.2015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8FD6A3-82DC-47F6-8447-31A84EC77E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BF6C40-250C-47D9-ABF7-67189B6678D5}" type="datetimeFigureOut">
              <a:rPr lang="ru-RU" smtClean="0"/>
              <a:pPr>
                <a:defRPr/>
              </a:pPr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A5742-5647-4CD7-A3E9-11F0D85FEF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BAE57-6A55-457D-8382-D0A478F2D90F}" type="datetimeFigureOut">
              <a:rPr lang="ru-RU" smtClean="0"/>
              <a:pPr>
                <a:defRPr/>
              </a:pPr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2E56D-CA1A-4F20-A7CF-F022C8DCC0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1F6A3A8-E617-42BC-95BF-80476ADA48E4}" type="datetimeFigureOut">
              <a:rPr lang="ru-RU" smtClean="0"/>
              <a:pPr>
                <a:defRPr/>
              </a:pPr>
              <a:t>10.10.2015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494F089-C15C-476D-A707-282972FA4A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3709BF-EF6B-4073-BA48-E43D98EC6004}" type="datetimeFigureOut">
              <a:rPr lang="ru-RU" smtClean="0"/>
              <a:pPr>
                <a:defRPr/>
              </a:pPr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BEAA7-E064-41BA-A7FE-0D0A7E6A0C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39CCE0-FFCD-4BBB-8C25-6925724D0FEE}" type="datetimeFigureOut">
              <a:rPr lang="ru-RU" smtClean="0"/>
              <a:pPr>
                <a:defRPr/>
              </a:pPr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DCCDD-F52E-42D1-9C48-CA9974826C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65EC7-BC26-42BD-9553-A122CC62A5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E20479-0EBC-4A27-AC75-B39D1EEF41A2}" type="datetimeFigureOut">
              <a:rPr lang="ru-RU" smtClean="0"/>
              <a:pPr>
                <a:defRPr/>
              </a:pPr>
              <a:t>10.10.2015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4D1E96-580D-4C60-BCD7-4E8D1925E88F}" type="datetimeFigureOut">
              <a:rPr lang="ru-RU" smtClean="0"/>
              <a:pPr>
                <a:defRPr/>
              </a:pPr>
              <a:t>10.10.2015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F52B9-16E3-4A6A-8695-226A7BA4F8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A562F-C870-4993-86DD-44F0B203069E}" type="datetimeFigureOut">
              <a:rPr lang="ru-RU" smtClean="0"/>
              <a:pPr>
                <a:defRPr/>
              </a:pPr>
              <a:t>10.10.2015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9DE70-371D-4E3B-A2ED-E33D0E9603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9BD4150-C294-4E15-8F74-3DAB2CDF0FA8}" type="datetimeFigureOut">
              <a:rPr lang="ru-RU" smtClean="0"/>
              <a:pPr>
                <a:defRPr/>
              </a:pPr>
              <a:t>10.10.2015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EE4CD60-8C03-4E44-8FF7-445E97CBC4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69A8F-0EF2-4AD6-86EB-54D05CDE36FD}" type="datetimeFigureOut">
              <a:rPr lang="ru-RU" smtClean="0"/>
              <a:pPr>
                <a:defRPr/>
              </a:pPr>
              <a:t>10.10.2015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664F58-6D14-4844-AB6E-F2F2469C9B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C042072-3704-43FF-A3DE-585CC2CA9D21}" type="datetimeFigureOut">
              <a:rPr lang="ru-RU" smtClean="0"/>
              <a:pPr>
                <a:defRPr/>
              </a:pPr>
              <a:t>10.10.2015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832C496-A1D9-42B1-819A-07D2F1113B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org/component/option,com_mtree/task,viewlink/link_id,81908/" TargetMode="External"/><Relationship Id="rId7" Type="http://schemas.openxmlformats.org/officeDocument/2006/relationships/hyperlink" Target="http://pedsovet.org/component/option,com_mtree/task,viewlink/link_id,66370/" TargetMode="External"/><Relationship Id="rId2" Type="http://schemas.openxmlformats.org/officeDocument/2006/relationships/hyperlink" Target="http://www.proshkolu.ru/user/karts84/file/3041155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edsovet.org/component/option,com_mtree/task,viewlink/link_id,144673/" TargetMode="External"/><Relationship Id="rId5" Type="http://schemas.openxmlformats.org/officeDocument/2006/relationships/hyperlink" Target="http://pedsovet.org/component/option,com_mtree/task,viewlink/link_id,81909/Itemid,6/" TargetMode="External"/><Relationship Id="rId4" Type="http://schemas.openxmlformats.org/officeDocument/2006/relationships/hyperlink" Target="http://pedsovet.org/component/option,com_mtree/task,viewlink/link_id,81907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primwiki.ru/index.php/%D0%A4%D0%B0%D0%B9%D0%BB:Fcdc8c6db8ce.gi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Карташова Татьяна Сергеевна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     МБОУ  Гимназия №8 имени академика Н.Н. Боголюбова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4033" name="Picture 1" descr="D:\фотки\32\DSC09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357562"/>
            <a:ext cx="4087942" cy="3065957"/>
          </a:xfrm>
          <a:prstGeom prst="rect">
            <a:avLst/>
          </a:prstGeom>
          <a:noFill/>
        </p:spPr>
      </p:pic>
      <p:pic>
        <p:nvPicPr>
          <p:cNvPr id="6145" name="Picture 1" descr="C:\Users\user\Downloads\Учитель – это звучит гордо!\Логот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805264"/>
            <a:ext cx="2322736" cy="905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800" b="1" dirty="0" smtClean="0"/>
              <a:t> </a:t>
            </a:r>
            <a:endParaRPr lang="ru-RU" sz="800" dirty="0" smtClean="0"/>
          </a:p>
          <a:p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006600"/>
                </a:solidFill>
              </a:rPr>
              <a:t>Международный конкурс-игра «Колосок осенний»,2011 г. - Участников от школы 34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Международный конкурс-игра «Колосок -весенний»,2012 г. - Участников от школы 12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Международный конкурс-игра «Колосок осенний»,2012 г. - Участников от школы 33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Международный конкурс-игра «Великобритания: </a:t>
            </a:r>
            <a:r>
              <a:rPr lang="ru-RU" sz="1400" dirty="0" err="1" smtClean="0">
                <a:solidFill>
                  <a:srgbClr val="006600"/>
                </a:solidFill>
              </a:rPr>
              <a:t>Land</a:t>
            </a:r>
            <a:r>
              <a:rPr lang="ru-RU" sz="1400" dirty="0" smtClean="0">
                <a:solidFill>
                  <a:srgbClr val="006600"/>
                </a:solidFill>
              </a:rPr>
              <a:t> </a:t>
            </a:r>
            <a:r>
              <a:rPr lang="ru-RU" sz="1400" dirty="0" err="1" smtClean="0">
                <a:solidFill>
                  <a:srgbClr val="006600"/>
                </a:solidFill>
              </a:rPr>
              <a:t>of</a:t>
            </a:r>
            <a:r>
              <a:rPr lang="ru-RU" sz="1400" dirty="0" smtClean="0">
                <a:solidFill>
                  <a:srgbClr val="006600"/>
                </a:solidFill>
              </a:rPr>
              <a:t> </a:t>
            </a:r>
            <a:r>
              <a:rPr lang="ru-RU" sz="1400" dirty="0" err="1" smtClean="0">
                <a:solidFill>
                  <a:srgbClr val="006600"/>
                </a:solidFill>
              </a:rPr>
              <a:t>hope</a:t>
            </a:r>
            <a:r>
              <a:rPr lang="ru-RU" sz="1400" dirty="0" smtClean="0">
                <a:solidFill>
                  <a:srgbClr val="006600"/>
                </a:solidFill>
              </a:rPr>
              <a:t> </a:t>
            </a:r>
            <a:r>
              <a:rPr lang="ru-RU" sz="1400" dirty="0" err="1" smtClean="0">
                <a:solidFill>
                  <a:srgbClr val="006600"/>
                </a:solidFill>
              </a:rPr>
              <a:t>and</a:t>
            </a:r>
            <a:r>
              <a:rPr lang="ru-RU" sz="1400" dirty="0" smtClean="0">
                <a:solidFill>
                  <a:srgbClr val="006600"/>
                </a:solidFill>
              </a:rPr>
              <a:t> </a:t>
            </a:r>
            <a:r>
              <a:rPr lang="ru-RU" sz="1400" dirty="0" err="1" smtClean="0">
                <a:solidFill>
                  <a:srgbClr val="006600"/>
                </a:solidFill>
              </a:rPr>
              <a:t>glory</a:t>
            </a:r>
            <a:r>
              <a:rPr lang="ru-RU" sz="1400" dirty="0" smtClean="0">
                <a:solidFill>
                  <a:srgbClr val="006600"/>
                </a:solidFill>
              </a:rPr>
              <a:t>»,2012 г.- Участников от школы 39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Международный конкурс-игра «</a:t>
            </a:r>
            <a:r>
              <a:rPr lang="ru-RU" sz="1400" dirty="0" err="1" smtClean="0">
                <a:solidFill>
                  <a:srgbClr val="006600"/>
                </a:solidFill>
              </a:rPr>
              <a:t>British</a:t>
            </a:r>
            <a:r>
              <a:rPr lang="ru-RU" sz="1400" dirty="0" smtClean="0">
                <a:solidFill>
                  <a:srgbClr val="006600"/>
                </a:solidFill>
              </a:rPr>
              <a:t> </a:t>
            </a:r>
            <a:r>
              <a:rPr lang="ru-RU" sz="1400" dirty="0" err="1" smtClean="0">
                <a:solidFill>
                  <a:srgbClr val="006600"/>
                </a:solidFill>
              </a:rPr>
              <a:t>Bulldog</a:t>
            </a:r>
            <a:r>
              <a:rPr lang="ru-RU" sz="1400" dirty="0" smtClean="0">
                <a:solidFill>
                  <a:srgbClr val="006600"/>
                </a:solidFill>
              </a:rPr>
              <a:t>»,2011 г.- Участников от школы 50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Международный конкурс-игра «</a:t>
            </a:r>
            <a:r>
              <a:rPr lang="ru-RU" sz="1400" dirty="0" err="1" smtClean="0">
                <a:solidFill>
                  <a:srgbClr val="006600"/>
                </a:solidFill>
              </a:rPr>
              <a:t>British</a:t>
            </a:r>
            <a:r>
              <a:rPr lang="ru-RU" sz="1400" dirty="0" smtClean="0">
                <a:solidFill>
                  <a:srgbClr val="006600"/>
                </a:solidFill>
              </a:rPr>
              <a:t> </a:t>
            </a:r>
            <a:r>
              <a:rPr lang="ru-RU" sz="1400" dirty="0" err="1" smtClean="0">
                <a:solidFill>
                  <a:srgbClr val="006600"/>
                </a:solidFill>
              </a:rPr>
              <a:t>Bulldog</a:t>
            </a:r>
            <a:r>
              <a:rPr lang="ru-RU" sz="1400" dirty="0" smtClean="0">
                <a:solidFill>
                  <a:srgbClr val="006600"/>
                </a:solidFill>
              </a:rPr>
              <a:t>»,2012 г.- Участников от школы 31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Международный конкурс-игра «</a:t>
            </a:r>
            <a:r>
              <a:rPr lang="ru-RU" sz="1400" dirty="0" err="1" smtClean="0">
                <a:solidFill>
                  <a:srgbClr val="006600"/>
                </a:solidFill>
              </a:rPr>
              <a:t>British</a:t>
            </a:r>
            <a:r>
              <a:rPr lang="ru-RU" sz="1400" dirty="0" smtClean="0">
                <a:solidFill>
                  <a:srgbClr val="006600"/>
                </a:solidFill>
              </a:rPr>
              <a:t> </a:t>
            </a:r>
            <a:r>
              <a:rPr lang="ru-RU" sz="1400" dirty="0" err="1" smtClean="0">
                <a:solidFill>
                  <a:srgbClr val="006600"/>
                </a:solidFill>
              </a:rPr>
              <a:t>Bulldog</a:t>
            </a:r>
            <a:r>
              <a:rPr lang="ru-RU" sz="1400" dirty="0" smtClean="0">
                <a:solidFill>
                  <a:srgbClr val="006600"/>
                </a:solidFill>
              </a:rPr>
              <a:t>»,2013 г. - Участников от школы 71, 1 победитель( </a:t>
            </a:r>
            <a:r>
              <a:rPr lang="ru-RU" sz="1400" dirty="0" err="1" smtClean="0">
                <a:solidFill>
                  <a:srgbClr val="006600"/>
                </a:solidFill>
              </a:rPr>
              <a:t>Зупник</a:t>
            </a:r>
            <a:r>
              <a:rPr lang="ru-RU" sz="1400" dirty="0" smtClean="0">
                <a:solidFill>
                  <a:srgbClr val="006600"/>
                </a:solidFill>
              </a:rPr>
              <a:t> Егор)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Международный конкурс-игра «Интеллект 21 век», 2013г. - Участников от школы 7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 </a:t>
            </a:r>
            <a:r>
              <a:rPr lang="en-US" sz="1400" dirty="0" smtClean="0">
                <a:solidFill>
                  <a:srgbClr val="006600"/>
                </a:solidFill>
              </a:rPr>
              <a:t>V </a:t>
            </a:r>
            <a:r>
              <a:rPr lang="ru-RU" sz="1400" dirty="0" smtClean="0">
                <a:solidFill>
                  <a:srgbClr val="006600"/>
                </a:solidFill>
              </a:rPr>
              <a:t>Всероссийская дистанционная олимпиада по английскому языку «Вот задачка» - Участников от школы 5, 2 победителя( Бобровникова Екатерина, Бат </a:t>
            </a:r>
            <a:r>
              <a:rPr lang="ru-RU" sz="1400" dirty="0" err="1" smtClean="0">
                <a:solidFill>
                  <a:srgbClr val="006600"/>
                </a:solidFill>
              </a:rPr>
              <a:t>Чинзориг</a:t>
            </a:r>
            <a:r>
              <a:rPr lang="ru-RU" sz="14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Международный дистанционный конкурс по английскому языку проекта «Новый урок» - Участников от школы 5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I</a:t>
            </a:r>
            <a:r>
              <a:rPr lang="en-US" sz="1400" dirty="0" smtClean="0">
                <a:solidFill>
                  <a:srgbClr val="006600"/>
                </a:solidFill>
              </a:rPr>
              <a:t>V</a:t>
            </a:r>
            <a:r>
              <a:rPr lang="ru-RU" sz="1400" dirty="0" smtClean="0">
                <a:solidFill>
                  <a:srgbClr val="006600"/>
                </a:solidFill>
              </a:rPr>
              <a:t> Всероссийский творческий конкурс для детей и взрослых "</a:t>
            </a:r>
            <a:r>
              <a:rPr lang="ru-RU" sz="1400" dirty="0" err="1" smtClean="0">
                <a:solidFill>
                  <a:srgbClr val="006600"/>
                </a:solidFill>
              </a:rPr>
              <a:t>Талантоха</a:t>
            </a:r>
            <a:r>
              <a:rPr lang="ru-RU" sz="1400" dirty="0" smtClean="0">
                <a:solidFill>
                  <a:srgbClr val="006600"/>
                </a:solidFill>
              </a:rPr>
              <a:t>» - Участников от школы 5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Международный конкурс игра по английскому языку «Лев» - Участников от школы 50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Участие учащихся в конкурсах, турнирах, выставках.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71940"/>
          </a:xfrm>
        </p:spPr>
        <p:txBody>
          <a:bodyPr>
            <a:normAutofit fontScale="92500"/>
          </a:bodyPr>
          <a:lstStyle/>
          <a:p>
            <a:r>
              <a:rPr lang="ru-RU" sz="1400" dirty="0" smtClean="0">
                <a:solidFill>
                  <a:srgbClr val="006600"/>
                </a:solidFill>
              </a:rPr>
              <a:t>Научно-практическая конференция по английскому языку, муниципальный, 2011 г.- 1 призер (</a:t>
            </a:r>
            <a:r>
              <a:rPr lang="ru-RU" sz="1400" dirty="0" err="1" smtClean="0">
                <a:solidFill>
                  <a:srgbClr val="006600"/>
                </a:solidFill>
              </a:rPr>
              <a:t>Местверишвили</a:t>
            </a:r>
            <a:r>
              <a:rPr lang="ru-RU" sz="1400" dirty="0" smtClean="0">
                <a:solidFill>
                  <a:srgbClr val="006600"/>
                </a:solidFill>
              </a:rPr>
              <a:t> Анна)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Научно-практическая конференция по английскому языку, школьный, 2011 г. - 1 победитель, 2 призёра от каждой параллели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Научно-практическая конференция по английскому языку, школьный, 2012 г. - 3 победителя, 2 призёра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Научно-практическая конференция по английскому языку, муниципальный, 2012 г.-  3 призера (</a:t>
            </a:r>
            <a:r>
              <a:rPr lang="ru-RU" sz="1400" dirty="0" err="1" smtClean="0">
                <a:solidFill>
                  <a:srgbClr val="006600"/>
                </a:solidFill>
              </a:rPr>
              <a:t>Местверишвили</a:t>
            </a:r>
            <a:r>
              <a:rPr lang="ru-RU" sz="1400" dirty="0" smtClean="0">
                <a:solidFill>
                  <a:srgbClr val="006600"/>
                </a:solidFill>
              </a:rPr>
              <a:t> Анна, Царь Алина, Самсонов Алексей)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Научно-практическая конференция по английскому языку, школьный, 2013 г. - 3 победителя, 2 призёра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Научно-практическая конференция по английскому языку, муниципальный, 2013 г. - 3 участника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Научно-практическая конференция по английскому языку, школьный, 2014 г.- 3 победителя, 2 призёра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Научно-практическая конференция по английскому языку, муниципальный, 2014 г.- 2 призера (</a:t>
            </a:r>
            <a:r>
              <a:rPr lang="ru-RU" sz="1400" dirty="0" err="1" smtClean="0">
                <a:solidFill>
                  <a:srgbClr val="006600"/>
                </a:solidFill>
              </a:rPr>
              <a:t>Купцова</a:t>
            </a:r>
            <a:r>
              <a:rPr lang="ru-RU" sz="1400" dirty="0" smtClean="0">
                <a:solidFill>
                  <a:srgbClr val="006600"/>
                </a:solidFill>
              </a:rPr>
              <a:t> Света, Царь Алина)</a:t>
            </a:r>
          </a:p>
          <a:p>
            <a:r>
              <a:rPr lang="ru-RU" sz="1400" dirty="0" smtClean="0">
                <a:solidFill>
                  <a:srgbClr val="006600"/>
                </a:solidFill>
              </a:rPr>
              <a:t>Научно-практическая конференция по английскому языку, муниципальный, 2015 г.- 2 призера (</a:t>
            </a:r>
            <a:r>
              <a:rPr lang="ru-RU" sz="1400" dirty="0" err="1" smtClean="0">
                <a:solidFill>
                  <a:srgbClr val="006600"/>
                </a:solidFill>
              </a:rPr>
              <a:t>Купцова</a:t>
            </a:r>
            <a:r>
              <a:rPr lang="ru-RU" sz="1400" dirty="0" smtClean="0">
                <a:solidFill>
                  <a:srgbClr val="006600"/>
                </a:solidFill>
              </a:rPr>
              <a:t> Света, Бобровникова Екатерина)</a:t>
            </a:r>
          </a:p>
          <a:p>
            <a:endParaRPr lang="ru-RU" sz="1400" dirty="0" smtClean="0">
              <a:solidFill>
                <a:srgbClr val="006600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Научно-практические конференции.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err="1" smtClean="0">
                <a:solidFill>
                  <a:srgbClr val="FF0000"/>
                </a:solidFill>
              </a:rPr>
              <a:t>Граммоты</a:t>
            </a:r>
            <a:r>
              <a:rPr lang="ru-RU" sz="3100" dirty="0" smtClean="0">
                <a:solidFill>
                  <a:srgbClr val="FF0000"/>
                </a:solidFill>
              </a:rPr>
              <a:t>, дипломы и благодарственные письма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3796" name="Рисунок 42" descr="format_A5_document_3465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2088231" cy="1471422"/>
          </a:xfrm>
          <a:prstGeom prst="rect">
            <a:avLst/>
          </a:prstGeom>
          <a:noFill/>
        </p:spPr>
      </p:pic>
      <p:pic>
        <p:nvPicPr>
          <p:cNvPr id="33795" name="Рисунок 46" descr="format_A5_document_3121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052736"/>
            <a:ext cx="2019595" cy="1423060"/>
          </a:xfrm>
          <a:prstGeom prst="rect">
            <a:avLst/>
          </a:prstGeom>
          <a:noFill/>
        </p:spPr>
      </p:pic>
      <p:pic>
        <p:nvPicPr>
          <p:cNvPr id="33794" name="Рисунок 51" descr="DSC089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052736"/>
            <a:ext cx="1944216" cy="1394764"/>
          </a:xfrm>
          <a:prstGeom prst="rect">
            <a:avLst/>
          </a:prstGeom>
          <a:noFill/>
        </p:spPr>
      </p:pic>
      <p:pic>
        <p:nvPicPr>
          <p:cNvPr id="33793" name="Рисунок 52" descr="DSC089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052736"/>
            <a:ext cx="1973163" cy="1368151"/>
          </a:xfrm>
          <a:prstGeom prst="rect">
            <a:avLst/>
          </a:prstGeom>
          <a:noFill/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7319"/>
            <a:ext cx="900109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6600" algn="l"/>
                <a:tab pos="4625975" algn="ctr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entury Gothic"/>
                <a:ea typeface="Century Gothic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Современный педагог участник конкурсов различных. И в копилке у него много грамот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entury Gothic"/>
                <a:ea typeface="Century Gothic" pitchFamily="34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 он отличник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entury Gothic"/>
                <a:ea typeface="Century Gothic" pitchFamily="34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6600" algn="l"/>
                <a:tab pos="4625975" algn="ctr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entury Gothic"/>
              <a:ea typeface="Century Gothic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6600" algn="l"/>
                <a:tab pos="4625975" algn="ctr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6600" algn="l"/>
                <a:tab pos="4625975" algn="ctr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6600" algn="l"/>
                <a:tab pos="4625975" algn="ct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708919"/>
            <a:ext cx="2088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  <a:tabLst>
                <a:tab pos="2007235" algn="l"/>
                <a:tab pos="4625975" algn="ctr"/>
              </a:tabLst>
            </a:pPr>
            <a:r>
              <a:rPr lang="ru-RU" sz="800" b="1" dirty="0" smtClean="0">
                <a:solidFill>
                  <a:srgbClr val="002060"/>
                </a:solidFill>
                <a:latin typeface="Times New Roman"/>
                <a:ea typeface="Century Gothic"/>
                <a:cs typeface="Times New Roman"/>
              </a:rPr>
              <a:t>Благодарность за проведения проекта «Новый урок»</a:t>
            </a:r>
            <a:endParaRPr lang="ru-RU" sz="800" dirty="0">
              <a:latin typeface="Century Gothic"/>
              <a:ea typeface="Century Gothic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2492897"/>
            <a:ext cx="2016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  <a:tabLst>
                <a:tab pos="2007235" algn="l"/>
                <a:tab pos="4625975" algn="ctr"/>
              </a:tabLst>
            </a:pPr>
            <a:r>
              <a:rPr lang="ru-RU" sz="800" b="1" dirty="0" smtClean="0">
                <a:solidFill>
                  <a:srgbClr val="002060"/>
                </a:solidFill>
                <a:latin typeface="Times New Roman"/>
                <a:ea typeface="Century Gothic"/>
                <a:cs typeface="Times New Roman"/>
              </a:rPr>
              <a:t>Благодарность за проведения проекта «Новый урок»</a:t>
            </a:r>
            <a:endParaRPr lang="ru-RU" sz="800" dirty="0">
              <a:latin typeface="Century Gothic"/>
              <a:ea typeface="Century Gothic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2564905"/>
            <a:ext cx="2016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  <a:tabLst>
                <a:tab pos="2007235" algn="l"/>
                <a:tab pos="4625975" algn="ctr"/>
              </a:tabLst>
            </a:pPr>
            <a:r>
              <a:rPr lang="ru-RU" sz="800" b="1" dirty="0" err="1" smtClean="0">
                <a:solidFill>
                  <a:srgbClr val="002060"/>
                </a:solidFill>
                <a:latin typeface="Times New Roman"/>
                <a:ea typeface="Century Gothic"/>
                <a:cs typeface="Times New Roman"/>
              </a:rPr>
              <a:t>Граммота</a:t>
            </a:r>
            <a:r>
              <a:rPr lang="ru-RU" sz="800" b="1" dirty="0" smtClean="0">
                <a:solidFill>
                  <a:srgbClr val="002060"/>
                </a:solidFill>
                <a:latin typeface="Times New Roman"/>
                <a:ea typeface="Century Gothic"/>
                <a:cs typeface="Times New Roman"/>
              </a:rPr>
              <a:t> за популяризацию природоведческих дисциплин</a:t>
            </a:r>
            <a:endParaRPr lang="ru-RU" sz="800" dirty="0">
              <a:latin typeface="Century Gothic"/>
              <a:ea typeface="Century Gothic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36296" y="2348881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  <a:tabLst>
                <a:tab pos="2007235" algn="l"/>
                <a:tab pos="4625975" algn="ctr"/>
              </a:tabLst>
            </a:pPr>
            <a:endParaRPr lang="ru-RU" sz="800" b="1" dirty="0" smtClean="0">
              <a:solidFill>
                <a:srgbClr val="002060"/>
              </a:solidFill>
              <a:latin typeface="Times New Roman"/>
              <a:ea typeface="Century Gothic"/>
              <a:cs typeface="Times New Roman"/>
            </a:endParaRPr>
          </a:p>
          <a:p>
            <a:pPr marL="71755" marR="71755" algn="ctr">
              <a:spcAft>
                <a:spcPts val="0"/>
              </a:spcAft>
              <a:tabLst>
                <a:tab pos="2007235" algn="l"/>
                <a:tab pos="4625975" algn="ctr"/>
              </a:tabLst>
            </a:pPr>
            <a:r>
              <a:rPr lang="ru-RU" sz="800" b="1" dirty="0" smtClean="0">
                <a:solidFill>
                  <a:srgbClr val="002060"/>
                </a:solidFill>
                <a:latin typeface="Times New Roman"/>
                <a:ea typeface="Century Gothic"/>
                <a:cs typeface="Times New Roman"/>
              </a:rPr>
              <a:t>Благодарность </a:t>
            </a:r>
            <a:r>
              <a:rPr lang="ru-RU" sz="800" b="1" dirty="0" smtClean="0">
                <a:solidFill>
                  <a:srgbClr val="002060"/>
                </a:solidFill>
                <a:latin typeface="Times New Roman"/>
                <a:ea typeface="Century Gothic"/>
                <a:cs typeface="Times New Roman"/>
              </a:rPr>
              <a:t>за организацию олимпиады «Интеллект 21 век»</a:t>
            </a:r>
            <a:endParaRPr lang="ru-RU" sz="800" dirty="0">
              <a:latin typeface="Century Gothic"/>
              <a:ea typeface="Century Gothic"/>
              <a:cs typeface="Times New Roman"/>
            </a:endParaRPr>
          </a:p>
        </p:txBody>
      </p:sp>
      <p:pic>
        <p:nvPicPr>
          <p:cNvPr id="21506" name="Picture 2" descr="D:\Сохранение\Мои документы\Аттестация\педагого года\Новая папка\Новая папка (3)\WP_20151008_09_42_09_Pr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3717032"/>
            <a:ext cx="2224536" cy="1405614"/>
          </a:xfrm>
          <a:prstGeom prst="rect">
            <a:avLst/>
          </a:prstGeom>
          <a:noFill/>
        </p:spPr>
      </p:pic>
      <p:pic>
        <p:nvPicPr>
          <p:cNvPr id="21507" name="Picture 3" descr="D:\Сохранение\Мои документы\Аттестация\педагого года\Новая папка\Новая папка (3)\WP_20151008_09_42_12_Pr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3645024"/>
            <a:ext cx="2173617" cy="1370631"/>
          </a:xfrm>
          <a:prstGeom prst="rect">
            <a:avLst/>
          </a:prstGeom>
          <a:noFill/>
        </p:spPr>
      </p:pic>
      <p:pic>
        <p:nvPicPr>
          <p:cNvPr id="15" name="Рисунок 1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3717033"/>
            <a:ext cx="154766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D:\Сохранение\Мои документы\Аттестация\педагого года\Новая папка\Новая папка (3)\WP_20151008_09_41_10_Pr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3717033"/>
            <a:ext cx="151216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Рисунок 47" descr="DSC089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5"/>
            <a:ext cx="1605188" cy="2266553"/>
          </a:xfrm>
          <a:prstGeom prst="rect">
            <a:avLst/>
          </a:prstGeom>
          <a:noFill/>
        </p:spPr>
      </p:pic>
      <p:pic>
        <p:nvPicPr>
          <p:cNvPr id="60418" name="Рисунок 43" descr="http://vot-zadachka.ru/uploads/file/certificates/552/t-552-58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32656"/>
            <a:ext cx="1573916" cy="2219625"/>
          </a:xfrm>
          <a:prstGeom prst="rect">
            <a:avLst/>
          </a:prstGeom>
          <a:noFill/>
        </p:spPr>
      </p:pic>
      <p:pic>
        <p:nvPicPr>
          <p:cNvPr id="60417" name="Рисунок 50" descr="DSC089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32656"/>
            <a:ext cx="1584176" cy="21251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" y="2636912"/>
            <a:ext cx="1619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  <a:tabLst>
                <a:tab pos="2007235" algn="l"/>
                <a:tab pos="4625975" algn="ctr"/>
              </a:tabLst>
            </a:pPr>
            <a:r>
              <a:rPr lang="ru-RU" sz="900" b="1" dirty="0" smtClean="0">
                <a:solidFill>
                  <a:srgbClr val="002060"/>
                </a:solidFill>
                <a:latin typeface="Times New Roman"/>
                <a:ea typeface="Century Gothic"/>
                <a:cs typeface="Times New Roman"/>
              </a:rPr>
              <a:t>Почетная грамота ГОРУНО</a:t>
            </a:r>
            <a:endParaRPr lang="ru-RU" sz="900" dirty="0">
              <a:latin typeface="Century Gothic"/>
              <a:ea typeface="Century Gothic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564904"/>
            <a:ext cx="19259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  <a:tabLst>
                <a:tab pos="2007235" algn="l"/>
                <a:tab pos="4625975" algn="ctr"/>
              </a:tabLst>
            </a:pPr>
            <a:r>
              <a:rPr lang="ru-RU" sz="900" b="1" dirty="0" smtClean="0">
                <a:solidFill>
                  <a:srgbClr val="002060"/>
                </a:solidFill>
                <a:latin typeface="Times New Roman"/>
                <a:ea typeface="Century Gothic"/>
                <a:cs typeface="Times New Roman"/>
              </a:rPr>
              <a:t>Сертификат куратора </a:t>
            </a:r>
            <a:r>
              <a:rPr lang="en-US" sz="900" b="1" dirty="0" smtClean="0">
                <a:solidFill>
                  <a:srgbClr val="002060"/>
                </a:solidFill>
                <a:latin typeface="Times New Roman"/>
                <a:ea typeface="Century Gothic"/>
                <a:cs typeface="Times New Roman"/>
              </a:rPr>
              <a:t>V</a:t>
            </a:r>
            <a:r>
              <a:rPr lang="ru-RU" sz="900" b="1" dirty="0" smtClean="0">
                <a:solidFill>
                  <a:srgbClr val="002060"/>
                </a:solidFill>
                <a:latin typeface="Times New Roman"/>
                <a:ea typeface="Century Gothic"/>
                <a:cs typeface="Times New Roman"/>
              </a:rPr>
              <a:t> Всероссийской  олимпиады «Вот задачка»</a:t>
            </a:r>
            <a:endParaRPr lang="ru-RU" sz="900" b="1" dirty="0">
              <a:latin typeface="Century Gothic"/>
              <a:ea typeface="Century Gothic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2564904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  <a:tabLst>
                <a:tab pos="2007235" algn="l"/>
                <a:tab pos="4625975" algn="ctr"/>
              </a:tabLst>
            </a:pPr>
            <a:r>
              <a:rPr lang="ru-RU" sz="900" b="1" dirty="0" smtClean="0">
                <a:solidFill>
                  <a:srgbClr val="002060"/>
                </a:solidFill>
                <a:latin typeface="Times New Roman"/>
                <a:ea typeface="Century Gothic"/>
                <a:cs typeface="Times New Roman"/>
              </a:rPr>
              <a:t>Сертификат организатора конкурса </a:t>
            </a:r>
            <a:endParaRPr lang="ru-RU" sz="900" b="1" dirty="0" smtClean="0">
              <a:latin typeface="Century Gothic"/>
              <a:ea typeface="Century Gothic"/>
              <a:cs typeface="Times New Roman"/>
            </a:endParaRPr>
          </a:p>
          <a:p>
            <a:pPr marL="71755" marR="71755" algn="ctr">
              <a:spcAft>
                <a:spcPts val="0"/>
              </a:spcAft>
              <a:tabLst>
                <a:tab pos="2007235" algn="l"/>
                <a:tab pos="4625975" algn="ctr"/>
              </a:tabLst>
            </a:pPr>
            <a:r>
              <a:rPr lang="ru-RU" sz="900" b="1" dirty="0" smtClean="0">
                <a:solidFill>
                  <a:srgbClr val="002060"/>
                </a:solidFill>
                <a:latin typeface="Times New Roman"/>
                <a:ea typeface="Century Gothic"/>
                <a:cs typeface="Times New Roman"/>
              </a:rPr>
              <a:t>«Золотое руно»</a:t>
            </a:r>
            <a:endParaRPr lang="ru-RU" sz="900" b="1" dirty="0">
              <a:latin typeface="Century Gothic"/>
              <a:ea typeface="Century Gothic"/>
              <a:cs typeface="Times New Roman"/>
            </a:endParaRPr>
          </a:p>
        </p:txBody>
      </p:sp>
      <p:pic>
        <p:nvPicPr>
          <p:cNvPr id="20482" name="Picture 2" descr="D:\Сохранение\Мои документы\Аттестация\педагого года\Новая папка\Новая папка (3)\WP_20151008_09_30_37_P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573016"/>
            <a:ext cx="1368151" cy="2108606"/>
          </a:xfrm>
          <a:prstGeom prst="rect">
            <a:avLst/>
          </a:prstGeom>
          <a:noFill/>
        </p:spPr>
      </p:pic>
      <p:pic>
        <p:nvPicPr>
          <p:cNvPr id="20483" name="Picture 3" descr="D:\Сохранение\Мои документы\Аттестация\педагого года\Новая папка\Новая папка (3)\WP_20151008_09_30_54_Pr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645024"/>
            <a:ext cx="1296144" cy="1944216"/>
          </a:xfrm>
          <a:prstGeom prst="rect">
            <a:avLst/>
          </a:prstGeom>
          <a:noFill/>
        </p:spPr>
      </p:pic>
      <p:pic>
        <p:nvPicPr>
          <p:cNvPr id="20484" name="Picture 4" descr="D:\Сохранение\Мои документы\Аттестация\педагого года\Новая папка\Новая папка (3)\WP_20151008_09_31_20_Pr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332656"/>
            <a:ext cx="1347136" cy="2164114"/>
          </a:xfrm>
          <a:prstGeom prst="rect">
            <a:avLst/>
          </a:prstGeom>
          <a:noFill/>
        </p:spPr>
      </p:pic>
      <p:pic>
        <p:nvPicPr>
          <p:cNvPr id="20485" name="Picture 5" descr="D:\Сохранение\Мои документы\Аттестация\педагого года\Новая папка\Новая папка (3)\WP_20151008_09_31_29_Pr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3645024"/>
            <a:ext cx="1359881" cy="1944216"/>
          </a:xfrm>
          <a:prstGeom prst="rect">
            <a:avLst/>
          </a:prstGeom>
          <a:noFill/>
        </p:spPr>
      </p:pic>
      <p:pic>
        <p:nvPicPr>
          <p:cNvPr id="20486" name="Picture 6" descr="D:\Сохранение\Мои документы\Аттестация\педагого года\Новая папка\Новая папка (3)\WP_20151008_09_31_44_Pr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3645025"/>
            <a:ext cx="1368152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214818"/>
            <a:ext cx="7924800" cy="1857388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Создание условий для приобретения обучающимися позитивного социального опыта.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«Учитель работает над самой ответственной задачей – он формирует человека».       </a:t>
            </a:r>
            <a:r>
              <a:rPr lang="ru-RU" dirty="0" smtClean="0">
                <a:solidFill>
                  <a:srgbClr val="006600"/>
                </a:solidFill>
              </a:rPr>
              <a:t/>
            </a:r>
            <a:br>
              <a:rPr lang="ru-RU" dirty="0" smtClean="0">
                <a:solidFill>
                  <a:srgbClr val="006600"/>
                </a:solidFill>
              </a:rPr>
            </a:br>
            <a:r>
              <a:rPr lang="ru-RU" b="1" dirty="0" smtClean="0">
                <a:solidFill>
                  <a:srgbClr val="006600"/>
                </a:solidFill>
              </a:rPr>
              <a:t>М.Калинин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47840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6600"/>
                </a:solidFill>
              </a:rPr>
              <a:t>Гражданско-патриотическое воспитание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 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Это направление работы являлось стержнем для всех проводимых мероприятий. С целью воспитания у учащихся духа патриотизма, понимания исторической роли нашей страны и народа в разгроме фашизма в рамках ежегодных мероприятий, посвящённых годовщине битвы под Москвой, Дню Защитника Отечества и Дню Победы в классе были проведены : ежегодные встречи с ветеранами, классные часы «Бородино», «Сталинградская битва», уроки мужества («День Победы», « День снятия блокады Ленинграда»). Учащиеся возлагали цветы к мемориальным памятникам. Традиционно в мае ребята участвовали в Параде – смотре строя и песни в рамках декады «Защитники Отечества».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3" name="Рисунок 2" descr="555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34" y="1928802"/>
            <a:ext cx="7910300" cy="4653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47840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Интеллектуально-познавательная деятельность </a:t>
            </a:r>
            <a:r>
              <a:rPr lang="ru-RU" sz="1400" dirty="0" smtClean="0">
                <a:solidFill>
                  <a:srgbClr val="006600"/>
                </a:solidFill>
              </a:rPr>
              <a:t/>
            </a:r>
            <a:br>
              <a:rPr lang="ru-RU" sz="1400" dirty="0" smtClean="0">
                <a:solidFill>
                  <a:srgbClr val="006600"/>
                </a:solidFill>
              </a:rPr>
            </a:br>
            <a:r>
              <a:rPr lang="ru-RU" sz="1400" dirty="0" smtClean="0">
                <a:solidFill>
                  <a:srgbClr val="006600"/>
                </a:solidFill>
              </a:rPr>
              <a:t> </a:t>
            </a:r>
            <a:br>
              <a:rPr lang="ru-RU" sz="1400" dirty="0" smtClean="0">
                <a:solidFill>
                  <a:srgbClr val="006600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Работа осуществлялась в разных направлениях. Это и участие в предметных неделях гуманитарного, </a:t>
            </a:r>
            <a:r>
              <a:rPr lang="ru-RU" sz="1400" dirty="0" err="1" smtClean="0">
                <a:solidFill>
                  <a:schemeClr val="tx1"/>
                </a:solidFill>
              </a:rPr>
              <a:t>естественно-научного</a:t>
            </a:r>
            <a:r>
              <a:rPr lang="ru-RU" sz="1400" dirty="0" smtClean="0">
                <a:solidFill>
                  <a:schemeClr val="tx1"/>
                </a:solidFill>
              </a:rPr>
              <a:t>, физико-математического циклов, выпуск стенгазет посещение культурно-исторических мест, встреча с поэтом </a:t>
            </a:r>
            <a:r>
              <a:rPr lang="ru-RU" sz="1400" dirty="0" err="1" smtClean="0">
                <a:solidFill>
                  <a:schemeClr val="tx1"/>
                </a:solidFill>
              </a:rPr>
              <a:t>Ураловым</a:t>
            </a:r>
            <a:r>
              <a:rPr lang="ru-RU" sz="1400" dirty="0" smtClean="0">
                <a:solidFill>
                  <a:schemeClr val="tx1"/>
                </a:solidFill>
              </a:rPr>
              <a:t> Е.В, посещение центра этнических культур, успешное выступление на конференциях с проектными работами. Проектные работы способствовали развитию социально-ценных и  личностно-значимых интересов школьников. Традиционно в конце каждой четверти провожу игру «Что, где, когда», которая очень нравится учащимся.</a:t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555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0" y="2071678"/>
            <a:ext cx="8366152" cy="4285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19278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6600"/>
                </a:solidFill>
              </a:rPr>
              <a:t>Духовно-нравственное воспитание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 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Одним из важнейших звеньев в воспитательной работе являлось духовно -  нравственное воспитание.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Основные ее задачи: формирование активной жизненной позиции школьников, их сознательного отношения к общечеловеческому дому, утверждение единства слова и дела как повседневной нормы поведения, воспитание самоуважения и уверенности в себе, чести, достоинства, прямоты и личной морали, инициативы, настойчивости в выполнении любого дела.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В рамках этого направления проводились тематические классные часы, беседы, диагностики, организовывались и проводились совместные общешкольные мероприятия.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3" name="Рисунок 2" descr="555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0" y="2428868"/>
            <a:ext cx="8392796" cy="4299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6600"/>
                </a:solidFill>
              </a:rPr>
              <a:t>Художественно-эстетическое воспитание </a:t>
            </a:r>
            <a:r>
              <a:rPr lang="ru-RU" sz="1400" dirty="0" smtClean="0">
                <a:solidFill>
                  <a:srgbClr val="006600"/>
                </a:solidFill>
              </a:rPr>
              <a:t/>
            </a:r>
            <a:br>
              <a:rPr lang="ru-RU" sz="1400" dirty="0" smtClean="0">
                <a:solidFill>
                  <a:srgbClr val="006600"/>
                </a:solidFill>
              </a:rPr>
            </a:br>
            <a:r>
              <a:rPr lang="ru-RU" sz="1400" b="1" dirty="0" smtClean="0">
                <a:solidFill>
                  <a:srgbClr val="006600"/>
                </a:solidFill>
              </a:rPr>
              <a:t> </a:t>
            </a:r>
            <a:r>
              <a:rPr lang="ru-RU" sz="1400" dirty="0" smtClean="0">
                <a:solidFill>
                  <a:srgbClr val="006600"/>
                </a:solidFill>
              </a:rPr>
              <a:t/>
            </a:r>
            <a:br>
              <a:rPr lang="ru-RU" sz="1400" dirty="0" smtClean="0">
                <a:solidFill>
                  <a:srgbClr val="006600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В становлении личности учащихся большая роль принадлежала художественно - эстетическому воспитанию, которое способствовало развитию творческих способностей, дарований и талантов. Этому способствовали мероприятия, охватывающие наибольшее количество учащихся и требующие длительной, особо тщательной подготовки: праздники «Здравствуй, школа!», «День Учителя», «Новый год», «День святого Валентина», «Международной женский день 8 Марта». Различные конкурсы газет, «Уголок класса»также помогали в развитие этого направления воспитания. </a:t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555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10" y="1756371"/>
            <a:ext cx="7801117" cy="5101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307183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6600"/>
                </a:solidFill>
              </a:rPr>
              <a:t/>
            </a:r>
            <a:br>
              <a:rPr lang="ru-RU" sz="1400" b="1" dirty="0" smtClean="0">
                <a:solidFill>
                  <a:srgbClr val="006600"/>
                </a:solidFill>
              </a:rPr>
            </a:br>
            <a:r>
              <a:rPr lang="ru-RU" sz="1400" b="1" dirty="0" smtClean="0">
                <a:solidFill>
                  <a:srgbClr val="006600"/>
                </a:solidFill>
              </a:rPr>
              <a:t/>
            </a:r>
            <a:br>
              <a:rPr lang="ru-RU" sz="1400" b="1" dirty="0" smtClean="0">
                <a:solidFill>
                  <a:srgbClr val="006600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Одним из направлений моей  работы являлась организация проведения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экскурсий, которые преимущественно служили целям воспитания и разностороннего развития учащихся.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С целью развития познавательных интересов, развития кругозора, повышения мотивации, воспитания патриотизма проведены следующие мероприятия: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Экскурсия в Музей «Мишка», многократные экскурсии в Пушкинский музей Изобразительных искусств, посещение библиотеки, краеведческого музея Дубны, музея ОИЯИ, поездка в  музей «</a:t>
            </a:r>
            <a:r>
              <a:rPr lang="ru-RU" sz="1400" dirty="0" err="1" smtClean="0">
                <a:solidFill>
                  <a:schemeClr val="tx1"/>
                </a:solidFill>
              </a:rPr>
              <a:t>Эксперементариум</a:t>
            </a:r>
            <a:r>
              <a:rPr lang="ru-RU" sz="1400" dirty="0" smtClean="0">
                <a:solidFill>
                  <a:schemeClr val="tx1"/>
                </a:solidFill>
              </a:rPr>
              <a:t> и «Океанариум», поездка в театр сатиры и театр имени Пушкина.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Экскурсионная деятельность органично интегрировалась в учебный процесс, тем самым осуществлялись </a:t>
            </a:r>
            <a:r>
              <a:rPr lang="ru-RU" sz="1400" dirty="0" err="1" smtClean="0">
                <a:solidFill>
                  <a:schemeClr val="tx1"/>
                </a:solidFill>
              </a:rPr>
              <a:t>метапредметные</a:t>
            </a:r>
            <a:r>
              <a:rPr lang="ru-RU" sz="1400" dirty="0" smtClean="0">
                <a:solidFill>
                  <a:schemeClr val="tx1"/>
                </a:solidFill>
              </a:rPr>
              <a:t> связи, формирование которых требуют ФГОС. После экскурсий организовывалась работа, связанная с оформлением собранного материала. Так, в конце года , была создана газета «Хроники 5 «Б».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Экскурсионно-туристическая деятельность способствовала не только развитию воспитанников, но и формированию классного коллектива, помогала преодолевать организационные трудности. Заинтересованность учащихся в подобных мероприятиях высокая, что позволяет судить о достаточно хорошей </a:t>
            </a:r>
            <a:r>
              <a:rPr lang="ru-RU" sz="1400" dirty="0" err="1" smtClean="0">
                <a:solidFill>
                  <a:schemeClr val="tx1"/>
                </a:solidFill>
              </a:rPr>
              <a:t>сформированности</a:t>
            </a:r>
            <a:r>
              <a:rPr lang="ru-RU" sz="1400" dirty="0" smtClean="0">
                <a:solidFill>
                  <a:schemeClr val="tx1"/>
                </a:solidFill>
              </a:rPr>
              <a:t> нравственных и духовных качеств учащихся. Экскурсионная деятельность способствовала расширению образовательного пространства учащихся.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5555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4810" y="4000504"/>
            <a:ext cx="4764470" cy="269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58" y="285728"/>
            <a:ext cx="50006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Экскурсионно-туристическая деятельность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666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58" y="4214818"/>
            <a:ext cx="3367871" cy="202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Образование</a:t>
            </a:r>
            <a:r>
              <a:rPr lang="ru-RU" sz="2000" b="1" dirty="0" smtClean="0"/>
              <a:t>:</a:t>
            </a:r>
            <a:r>
              <a:rPr lang="ru-RU" sz="2000" dirty="0" smtClean="0"/>
              <a:t> </a:t>
            </a:r>
            <a:r>
              <a:rPr lang="ru-RU" sz="2000" i="1" dirty="0" smtClean="0"/>
              <a:t>Высшее</a:t>
            </a:r>
            <a:r>
              <a:rPr lang="ru-RU" sz="2000" dirty="0" smtClean="0"/>
              <a:t>.</a:t>
            </a:r>
            <a:r>
              <a:rPr lang="ru-RU" sz="2000" i="1" dirty="0" smtClean="0"/>
              <a:t> Московский государственный областной педагогический институт, 2006, факультет иностранных языков.</a:t>
            </a:r>
            <a:endParaRPr lang="ru-RU" sz="2000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Специальность</a:t>
            </a:r>
            <a:r>
              <a:rPr lang="ru-RU" sz="2000" b="1" dirty="0" smtClean="0"/>
              <a:t>:</a:t>
            </a:r>
            <a:r>
              <a:rPr lang="ru-RU" sz="2000" dirty="0" smtClean="0"/>
              <a:t> </a:t>
            </a:r>
            <a:r>
              <a:rPr lang="ru-RU" sz="2000" i="1" dirty="0" smtClean="0"/>
              <a:t>английский и немецкий языки</a:t>
            </a:r>
            <a:endParaRPr lang="ru-RU" sz="2000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Квалификация</a:t>
            </a:r>
            <a:r>
              <a:rPr lang="ru-RU" sz="2000" b="1" i="1" dirty="0" smtClean="0"/>
              <a:t>:</a:t>
            </a:r>
            <a:r>
              <a:rPr lang="ru-RU" sz="2000" i="1" dirty="0" smtClean="0"/>
              <a:t> учитель английского и немецкого языков</a:t>
            </a:r>
            <a:endParaRPr lang="ru-RU" sz="2000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Место работы</a:t>
            </a:r>
            <a:r>
              <a:rPr lang="ru-RU" sz="2000" b="1" dirty="0" smtClean="0"/>
              <a:t>: </a:t>
            </a:r>
            <a:r>
              <a:rPr lang="ru-RU" sz="2000" i="1" dirty="0" smtClean="0"/>
              <a:t>МБОУ Гимназия №8 имени академика Н.Н. Боголюбова.</a:t>
            </a:r>
            <a:endParaRPr lang="ru-RU" sz="2000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Должность</a:t>
            </a:r>
            <a:r>
              <a:rPr lang="ru-RU" sz="2000" b="1" dirty="0" smtClean="0"/>
              <a:t>:</a:t>
            </a:r>
            <a:r>
              <a:rPr lang="ru-RU" sz="2000" dirty="0" smtClean="0"/>
              <a:t> </a:t>
            </a:r>
            <a:r>
              <a:rPr lang="ru-RU" sz="2000" i="1" dirty="0" smtClean="0"/>
              <a:t>учитель английского языка.</a:t>
            </a:r>
            <a:r>
              <a:rPr lang="ru-RU" sz="2000" dirty="0" smtClean="0"/>
              <a:t>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Квалификационная категория в должности учителя</a:t>
            </a:r>
            <a:r>
              <a:rPr lang="ru-RU" sz="2000" b="1" dirty="0" smtClean="0"/>
              <a:t>: </a:t>
            </a:r>
            <a:r>
              <a:rPr lang="ru-RU" sz="2000" i="1" dirty="0" smtClean="0"/>
              <a:t>высшая</a:t>
            </a:r>
            <a:endParaRPr lang="ru-RU" sz="2000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Педагогический стаж работы</a:t>
            </a:r>
            <a:r>
              <a:rPr lang="ru-RU" sz="2000" b="1" dirty="0" smtClean="0"/>
              <a:t>: </a:t>
            </a:r>
            <a:r>
              <a:rPr lang="ru-RU" sz="2000" dirty="0" smtClean="0"/>
              <a:t>9 лет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Учебная нагрузка</a:t>
            </a:r>
            <a:r>
              <a:rPr lang="ru-RU" sz="2000" b="1" dirty="0" smtClean="0"/>
              <a:t>:</a:t>
            </a:r>
            <a:r>
              <a:rPr lang="ru-RU" sz="2000" dirty="0" smtClean="0"/>
              <a:t> в 2015-2016  29  часов: 2-11 классы.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2874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4">
                    <a:lumMod val="75000"/>
                  </a:schemeClr>
                </a:solidFill>
              </a:rPr>
              <a:t>«</a:t>
            </a:r>
            <a:br>
              <a:rPr lang="ru-RU" sz="27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rgbClr val="006600"/>
                </a:solidFill>
              </a:rPr>
              <a:t> Чтобы быть хорошим преподавателем, нужно любить то, что преподаешь, и любить тех, кому преподаешь" В.Ключевский</a:t>
            </a:r>
            <a:r>
              <a:rPr lang="ru-RU" sz="1800" dirty="0" smtClean="0">
                <a:solidFill>
                  <a:srgbClr val="006600"/>
                </a:solidFill>
              </a:rPr>
              <a:t> </a:t>
            </a:r>
            <a:br>
              <a:rPr lang="ru-RU" sz="1800" dirty="0" smtClean="0">
                <a:solidFill>
                  <a:srgbClr val="006600"/>
                </a:solidFill>
              </a:rPr>
            </a:br>
            <a:endParaRPr lang="ru-RU" sz="1800" dirty="0">
              <a:solidFill>
                <a:srgbClr val="FF0000"/>
              </a:solidFill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Рисунок 41" descr="DSC079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496"/>
            <a:ext cx="3019425" cy="2266950"/>
          </a:xfrm>
          <a:prstGeom prst="rect">
            <a:avLst/>
          </a:prstGeom>
          <a:noFill/>
        </p:spPr>
      </p:pic>
      <p:pic>
        <p:nvPicPr>
          <p:cNvPr id="16386" name="Рисунок 42" descr="DSC050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928934"/>
            <a:ext cx="2895600" cy="2171700"/>
          </a:xfrm>
          <a:prstGeom prst="rect">
            <a:avLst/>
          </a:prstGeom>
          <a:noFill/>
        </p:spPr>
      </p:pic>
      <p:pic>
        <p:nvPicPr>
          <p:cNvPr id="16385" name="Рисунок 44" descr="DSC050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5143512"/>
            <a:ext cx="2028825" cy="1514475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42910" y="285728"/>
            <a:ext cx="77153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Спортивно-оздоровительное направление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Спортивно-оздоровительное направление является одним из приоритетных направлений в моей работе. Занятия детей в спортивных секциях способствовали оптимальному соотношению умственной и физической нагрузок, повышению их двигательной активности.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по формированию здорового образа жизни велась как на уроках, так и во внеурочное время.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Результатом этой работы стали победы учащихся в городе как класса в целом (игра «Лапта»), так и отдельных учеников в частности: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Неделько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А.(шахматы, волейбол), Оздоев А.(Самбо),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Махмутов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 (Самбо).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489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Gothic" pitchFamily="34" charset="0"/>
                <a:cs typeface="Times New Roman" pitchFamily="18" charset="0"/>
              </a:rPr>
              <a:t>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6867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Gothic" pitchFamily="34" charset="0"/>
                <a:cs typeface="Times New Roman" pitchFamily="18" charset="0"/>
              </a:rPr>
              <a:t>                                           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indent="450850" fontAlgn="base">
              <a:spcAft>
                <a:spcPct val="0"/>
              </a:spcAft>
            </a:pPr>
            <a:r>
              <a:rPr lang="ru-RU" sz="2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3291840"/>
          <a:ext cx="6096000" cy="27432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133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885" marR="428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885" marR="428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41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885" marR="428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39" name="Рисунок 7" descr="DSC090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000240"/>
            <a:ext cx="2714625" cy="2038350"/>
          </a:xfrm>
          <a:prstGeom prst="rect">
            <a:avLst/>
          </a:prstGeom>
          <a:noFill/>
        </p:spPr>
      </p:pic>
      <p:pic>
        <p:nvPicPr>
          <p:cNvPr id="14338" name="Рисунок 44" descr="DSC09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572008"/>
            <a:ext cx="2457450" cy="1838325"/>
          </a:xfrm>
          <a:prstGeom prst="rect">
            <a:avLst/>
          </a:prstGeom>
          <a:noFill/>
        </p:spPr>
      </p:pic>
      <p:pic>
        <p:nvPicPr>
          <p:cNvPr id="14337" name="Рисунок 43" descr="DSC09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572008"/>
            <a:ext cx="2447925" cy="1838325"/>
          </a:xfrm>
          <a:prstGeom prst="rect">
            <a:avLst/>
          </a:prstGeom>
          <a:noFill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4282" y="285728"/>
            <a:ext cx="8929718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Социальное направление.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Важным аспектом в воспитании личности являлась подготовка учащихся к труду. Трудовому воспитанию способствовали субботники, генеральные уборки в конце каждой четверти, дежурство в классе и столовой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200" i="1" u="sng" dirty="0" smtClean="0">
                <a:solidFill>
                  <a:srgbClr val="7030A0"/>
                </a:solidFill>
              </a:rPr>
              <a:t>Методическая тема учителя (тема самообразования):</a:t>
            </a:r>
            <a:endParaRPr lang="ru-RU" sz="12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200" dirty="0" smtClean="0">
                <a:solidFill>
                  <a:srgbClr val="7030A0"/>
                </a:solidFill>
              </a:rPr>
              <a:t>         </a:t>
            </a:r>
            <a:r>
              <a:rPr lang="ru-RU" sz="1200" b="1" i="1" u="sng" dirty="0" smtClean="0">
                <a:solidFill>
                  <a:srgbClr val="7030A0"/>
                </a:solidFill>
              </a:rPr>
              <a:t>Творческое развитие личности в процессе личностно-ориентированного подхода в обучении с использованием инновационных технологий</a:t>
            </a:r>
          </a:p>
          <a:p>
            <a:pPr>
              <a:buNone/>
            </a:pPr>
            <a:r>
              <a:rPr lang="ru-RU" sz="1200" dirty="0" smtClean="0"/>
              <a:t>           Работа по собственной методической системе позволяет сформировать творческую и развитую личность, умеющую самостоятельно анализировать и синтезировать, обобщать и применять на практике материал, работать в сообществе, малой или большой группой.  Для реализации такого подхода я использую инновационные технологии обучения: метод проектов, работа в сотрудничестве, компьютерные технологии.  </a:t>
            </a:r>
          </a:p>
          <a:p>
            <a:pPr>
              <a:buNone/>
            </a:pPr>
            <a:r>
              <a:rPr lang="ru-RU" sz="1200" dirty="0" smtClean="0"/>
              <a:t>Все это обеспечивает реализацию поставленных мною </a:t>
            </a:r>
            <a:r>
              <a:rPr lang="ru-RU" sz="1200" b="1" dirty="0" smtClean="0"/>
              <a:t>задач</a:t>
            </a:r>
            <a:r>
              <a:rPr lang="ru-RU" sz="1200" dirty="0" smtClean="0"/>
              <a:t>:</a:t>
            </a:r>
          </a:p>
          <a:p>
            <a:r>
              <a:rPr lang="ru-RU" sz="1200" dirty="0" smtClean="0"/>
              <a:t>Обеспечить мотивацию для обучающихся.</a:t>
            </a:r>
          </a:p>
          <a:p>
            <a:r>
              <a:rPr lang="ru-RU" sz="1200" dirty="0" smtClean="0"/>
              <a:t>Сформировать коммуникативную компетенцию.</a:t>
            </a:r>
          </a:p>
          <a:p>
            <a:r>
              <a:rPr lang="ru-RU" sz="1200" dirty="0" smtClean="0"/>
              <a:t>Создать условия для формирования и оптимального развития познавательных и творческих способностей учащихся с учетом индивидуальных особенностей.</a:t>
            </a:r>
          </a:p>
          <a:p>
            <a:r>
              <a:rPr lang="ru-RU" sz="1200" dirty="0" smtClean="0"/>
              <a:t>Совершенствовать систему работы с одаренными детьми;</a:t>
            </a:r>
          </a:p>
          <a:p>
            <a:r>
              <a:rPr lang="ru-RU" sz="1200" dirty="0" smtClean="0"/>
              <a:t>Сформировать умение синтезировать, анализировать и обобщать.</a:t>
            </a:r>
          </a:p>
          <a:p>
            <a:r>
              <a:rPr lang="ru-RU" sz="1200" dirty="0" smtClean="0"/>
              <a:t>Развивать творческий потенциал учащихся.</a:t>
            </a:r>
          </a:p>
          <a:p>
            <a:r>
              <a:rPr lang="ru-RU" sz="1200" dirty="0" smtClean="0"/>
              <a:t>Оценивать эффективность используемых форм, методов и средств через различные формы контроля и диагностику состояния различных видов деятельности обучающихся.</a:t>
            </a:r>
          </a:p>
          <a:p>
            <a:r>
              <a:rPr lang="ru-RU" sz="1200" dirty="0" smtClean="0"/>
              <a:t>Повышать собственный уровень в области преподавания.</a:t>
            </a:r>
          </a:p>
          <a:p>
            <a:pPr>
              <a:buNone/>
            </a:pPr>
            <a:r>
              <a:rPr lang="ru-RU" sz="1200" dirty="0" smtClean="0"/>
              <a:t> </a:t>
            </a:r>
          </a:p>
          <a:p>
            <a:pPr>
              <a:buNone/>
            </a:pPr>
            <a:r>
              <a:rPr lang="ru-RU" sz="1200" dirty="0" smtClean="0"/>
              <a:t>Основной </a:t>
            </a:r>
            <a:r>
              <a:rPr lang="ru-RU" sz="1200" b="1" dirty="0" smtClean="0"/>
              <a:t>целью</a:t>
            </a:r>
            <a:r>
              <a:rPr lang="ru-RU" sz="1200" dirty="0" smtClean="0"/>
              <a:t> своей работы вижу развитие разносторонней личности школьника, формирование единства знаний и умений, сознательности и активности учащихся в целостном педагогическом процессе.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1600" b="1" dirty="0" smtClean="0">
                <a:solidFill>
                  <a:srgbClr val="006600"/>
                </a:solidFill>
              </a:rPr>
              <a:t>Знание  должно  служить творческим целям человека. Мало накоплять знания: нужно распространять их возможно шире и применять в жизни...» А. Рубакин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4038600" cy="5911873"/>
          </a:xfrm>
        </p:spPr>
        <p:txBody>
          <a:bodyPr/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Основные направления и ожидаемые результаты: </a:t>
            </a:r>
            <a:endParaRPr lang="ru-RU" sz="1400" dirty="0" smtClean="0">
              <a:solidFill>
                <a:srgbClr val="FF0000"/>
              </a:solidFill>
            </a:endParaRPr>
          </a:p>
          <a:p>
            <a:pPr lvl="0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Создание условий для формирования целостной картины мира по английскому языку.</a:t>
            </a:r>
          </a:p>
          <a:p>
            <a:pPr lvl="0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Использование дифференцированного подхода в обучение, определение уровня обучения учащихся.</a:t>
            </a:r>
          </a:p>
          <a:p>
            <a:pPr lvl="0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Выстраивание содержания материала от простого к сложному.</a:t>
            </a:r>
          </a:p>
          <a:p>
            <a:pPr lvl="0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Использование метода проектов как инструмент саморазвития личности учащегося.</a:t>
            </a:r>
          </a:p>
          <a:p>
            <a:pPr lvl="0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Одним из основных видов деятельности на уроке считаю вовлечение в беседу на английском языке, что способствует снятию языкового барьера.</a:t>
            </a:r>
          </a:p>
          <a:p>
            <a:pPr lvl="0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Овладение коммуникативными, метапредметными и личностными компетенциями.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138642" cy="5840435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Достигнутые результаты.</a:t>
            </a:r>
            <a:endParaRPr lang="ru-RU" sz="1800" dirty="0" smtClean="0">
              <a:solidFill>
                <a:srgbClr val="FF0000"/>
              </a:solidFill>
            </a:endParaRP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Неизменно высокий уровень качества знаний по предмету, с растущей динамикой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Постоянное участие в олимпиадах, конкурсах и научно-практических конференциях различного уровня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Наличие победителей и призеров в конкурсах и олимпиадах, призеров в научно-практических конференциях.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</a:rPr>
              <a:t>Наличие печатных публикаций и публикаций на профессиональных сайтах.</a:t>
            </a:r>
            <a:endParaRPr lang="ru-RU" sz="3200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Печатные публикации.</a:t>
            </a:r>
            <a:endParaRPr lang="ru-RU" sz="2400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ru-RU" sz="2400" dirty="0" smtClean="0"/>
              <a:t>   Сборник методических разработок «Подготовка учащихся к ЕГЭ по английскому языку на всех этапах обучения», Дубна, 2012, с.11-16.</a:t>
            </a:r>
          </a:p>
          <a:p>
            <a:pPr>
              <a:buNone/>
            </a:pPr>
            <a:r>
              <a:rPr lang="ru-RU" sz="2400" b="1" i="1" dirty="0" smtClean="0"/>
              <a:t> </a:t>
            </a:r>
            <a:endParaRPr lang="ru-RU" sz="2400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6600"/>
                </a:solidFill>
              </a:rPr>
              <a:t>       </a:t>
            </a:r>
            <a:r>
              <a:rPr lang="ru-RU" sz="1800" b="1" dirty="0" smtClean="0">
                <a:solidFill>
                  <a:srgbClr val="006600"/>
                </a:solidFill>
              </a:rPr>
              <a:t>Публичное представление собственного педагогического опыта на сайте</a:t>
            </a:r>
            <a:endParaRPr lang="ru-RU" sz="1800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ru-RU" sz="1400" b="1" i="1" dirty="0" smtClean="0"/>
              <a:t> </a:t>
            </a:r>
            <a:endParaRPr lang="ru-RU" sz="1400" dirty="0" smtClean="0"/>
          </a:p>
          <a:p>
            <a:r>
              <a:rPr lang="ru-RU" sz="1400" u="sng" dirty="0" smtClean="0">
                <a:hlinkClick r:id="rId2"/>
              </a:rPr>
              <a:t>http://www.proshkolu.ru/user/karts84/file/3041155/</a:t>
            </a:r>
            <a:endParaRPr lang="ru-RU" sz="1400" dirty="0" smtClean="0"/>
          </a:p>
          <a:p>
            <a:r>
              <a:rPr lang="ru-RU" sz="1400" u="sng" dirty="0" smtClean="0">
                <a:hlinkClick r:id="rId3"/>
              </a:rPr>
              <a:t>http://pedsovet.org/component/option,com_mtree/task,viewlink/link_id,81908/</a:t>
            </a:r>
            <a:endParaRPr lang="ru-RU" sz="1400" dirty="0" smtClean="0"/>
          </a:p>
          <a:p>
            <a:r>
              <a:rPr lang="ru-RU" sz="1400" u="sng" dirty="0" smtClean="0">
                <a:hlinkClick r:id="rId4"/>
              </a:rPr>
              <a:t>http://pedsovet.org/component/option,com_mtree/task,viewlink/link_id,81907/</a:t>
            </a:r>
            <a:endParaRPr lang="ru-RU" sz="1400" dirty="0" smtClean="0"/>
          </a:p>
          <a:p>
            <a:r>
              <a:rPr lang="ru-RU" sz="1400" u="sng" dirty="0" smtClean="0">
                <a:hlinkClick r:id="rId5"/>
              </a:rPr>
              <a:t>http://pedsovet.org/component/option,com_mtree/task,viewlink/link_id,81909/Itemid,6/</a:t>
            </a:r>
            <a:endParaRPr lang="ru-RU" sz="1400" dirty="0" smtClean="0"/>
          </a:p>
          <a:p>
            <a:r>
              <a:rPr lang="ru-RU" sz="1400" u="sng" dirty="0" smtClean="0">
                <a:hlinkClick r:id="rId5"/>
              </a:rPr>
              <a:t>http://pedsovet.org/component/option,com_mtree/task,viewlink/link_id,81909/Itemid,6/</a:t>
            </a:r>
            <a:endParaRPr lang="ru-RU" sz="1400" dirty="0" smtClean="0"/>
          </a:p>
          <a:p>
            <a:r>
              <a:rPr lang="ru-RU" sz="1400" u="sng" dirty="0" smtClean="0">
                <a:hlinkClick r:id="rId6"/>
              </a:rPr>
              <a:t>http://pedsovet.org/component/option,com_mtree/task,viewlink/link_id,144673/</a:t>
            </a:r>
            <a:endParaRPr lang="ru-RU" sz="1400" dirty="0" smtClean="0"/>
          </a:p>
          <a:p>
            <a:r>
              <a:rPr lang="ru-RU" sz="1400" u="sng" dirty="0" smtClean="0">
                <a:hlinkClick r:id="rId7"/>
              </a:rPr>
              <a:t>http://pedsovet.org/component/option,com_mtree/task,viewlink/link_id,66370/</a:t>
            </a:r>
            <a:endParaRPr lang="ru-RU" sz="1400" dirty="0" smtClean="0"/>
          </a:p>
          <a:p>
            <a:pPr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729634" y="5072075"/>
            <a:ext cx="57208" cy="71437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Методическая работа, участие в работе семинаров, конференций 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980726"/>
          <a:ext cx="8677628" cy="5823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010"/>
                <a:gridCol w="3541685"/>
                <a:gridCol w="3789933"/>
              </a:tblGrid>
              <a:tr h="4987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Учебный год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                  Учебное заведение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Тема выступления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544465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 2011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 МБОУ Гимназия №8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Интеграция английского языка с другими     предметами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544465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 2011-2014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 Гимназия №8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Школьный педагогический совет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Преемственность в 5,10 классах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544465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 Гимназия №8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Школьный тематический педагогический совет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Профилактика неуспеваемости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404539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D2B3E"/>
                          </a:solidFill>
                          <a:latin typeface="Times New Roman"/>
                          <a:ea typeface="Century Gothic"/>
                          <a:cs typeface="Times New Roman"/>
                        </a:rPr>
                        <a:t>Школьный тематический педагогический совет </a:t>
                      </a:r>
                      <a:endParaRPr lang="ru-RU" sz="1100" dirty="0"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D2B3E"/>
                          </a:solidFill>
                          <a:latin typeface="Times New Roman"/>
                          <a:ea typeface="Century Gothic"/>
                          <a:cs typeface="Times New Roman"/>
                        </a:rPr>
                        <a:t>Как работать с одаренными детьми</a:t>
                      </a:r>
                      <a:endParaRPr lang="ru-RU" sz="1100" dirty="0"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404539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 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 Гимназия №8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Требования к С1 С2 при сдаче ЕГЭ 2012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943462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 2013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Центр развития образования города Дубны Московской области «Современная практика модернизации образования» в рамках « Школы классного руководителя»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Формирование гражданской идентичности в рамках социального партнерства семьи и школы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544465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 Гимназия №8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Развитие творческого потенциала учащихся на уроках английского языка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544465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201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МБОУ Гимназия №8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Внеурочная деятельность как важное звено в условиях внедрения ФГОС второго поколения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</a:p>
                  </a:txBody>
                  <a:tcPr marL="66675" marR="66675" marT="66675" marB="66675"/>
                </a:tc>
              </a:tr>
              <a:tr h="404539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МБОУ Гимназия №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Гимназия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Логос , г.Дмитров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«Первые шаги в реализации ФГОС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«Реализация ФГОС  ООО   на уроках английского языка»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2143140"/>
          </a:xfrm>
        </p:spPr>
        <p:txBody>
          <a:bodyPr/>
          <a:lstStyle/>
          <a:p>
            <a:pPr algn="ctr"/>
            <a:r>
              <a:rPr lang="ru-RU" b="1" i="1" u="sng" dirty="0" smtClean="0">
                <a:solidFill>
                  <a:srgbClr val="FF0000"/>
                </a:solidFill>
              </a:rPr>
              <a:t>Непрерывность профессионального развития.</a:t>
            </a:r>
            <a:endParaRPr lang="ru-RU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714355"/>
          <a:ext cx="8329643" cy="560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645"/>
                <a:gridCol w="3615321"/>
                <a:gridCol w="1576266"/>
                <a:gridCol w="2082411"/>
              </a:tblGrid>
              <a:tr h="357190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Сроки прохождения курсов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Название курса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часов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</a:tr>
              <a:tr h="473570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 13.09.2008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по 15.11.2008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Страноведение Великобритании  на уроках. </a:t>
                      </a:r>
                      <a:endParaRPr lang="ru-RU" sz="800" dirty="0">
                        <a:latin typeface="Courier New"/>
                        <a:ea typeface="Times New Roman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72 часа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Квалификационный аттестат по итогам повышения квалификации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№7620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</a:tr>
              <a:tr h="473570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с 12.01.2009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      по 16.04.2009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372110" algn="l"/>
                        </a:tabLs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Использование программы </a:t>
                      </a:r>
                      <a:r>
                        <a:rPr lang="en-US" sz="800" dirty="0">
                          <a:latin typeface="Times New Roman"/>
                          <a:ea typeface="Calibri"/>
                          <a:cs typeface="Times New Roman"/>
                        </a:rPr>
                        <a:t>MS Office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 в профессиональной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деятельности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72 часа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Удостоверение о краткосрочном повышении квалификации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№ 1256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</a:tr>
              <a:tr h="473570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       с 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01.11.2011-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 по 11.12.2011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372110" algn="l"/>
                        </a:tabLs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Применение пакета свободного программного обеспечения в системе образования (операционная система </a:t>
                      </a:r>
                      <a:r>
                        <a:rPr lang="en-US" sz="800" dirty="0">
                          <a:latin typeface="Times New Roman"/>
                          <a:ea typeface="Calibri"/>
                          <a:cs typeface="Times New Roman"/>
                        </a:rPr>
                        <a:t>Linux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800" dirty="0">
                          <a:latin typeface="Times New Roman"/>
                          <a:ea typeface="Calibri"/>
                          <a:cs typeface="Times New Roman"/>
                        </a:rPr>
                        <a:t>Open Office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800" dirty="0">
                          <a:latin typeface="Times New Roman"/>
                          <a:ea typeface="Calibri"/>
                          <a:cs typeface="Times New Roman"/>
                        </a:rPr>
                        <a:t>org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36 часов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Квалификационный аттестат по итогам повышения квалификации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№Дубна 421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  <a:tr h="427774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 13.09.2011 по 15.11.2011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Образование и общество. Актуальные проблемы психологии и педагогики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36 часов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smtClean="0">
                          <a:latin typeface="Times New Roman"/>
                          <a:ea typeface="Calibri"/>
                          <a:cs typeface="Times New Roman"/>
                        </a:rPr>
                        <a:t>Квалификационный аттестат по итогам повышения квалификации</a:t>
                      </a:r>
                      <a:endParaRPr lang="ru-RU" sz="80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r>
                        <a:rPr lang="ru-RU" sz="800" smtClean="0">
                          <a:latin typeface="Times New Roman"/>
                          <a:ea typeface="Calibri"/>
                        </a:rPr>
                        <a:t>№ 7620</a:t>
                      </a:r>
                      <a:endParaRPr lang="ru-RU" sz="800"/>
                    </a:p>
                  </a:txBody>
                  <a:tcPr marL="76200" marR="76200" marT="76200" marB="76200" anchor="ctr"/>
                </a:tc>
              </a:tr>
              <a:tr h="442445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Февраль 2012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Подготовка экспертов предметной комиссии по английскому языку при проведении ЕГЭ в 2012 году на территории Московской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области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24 часа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Сертификат эксперта по английскому языку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№ 2896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  <a:tr h="427774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Arial Unicode MS"/>
                          <a:cs typeface="Times New Roman"/>
                        </a:rPr>
                        <a:t>с 16.03.2012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Arial Unicode MS"/>
                          <a:cs typeface="Times New Roman"/>
                        </a:rPr>
                        <a:t>по 27.04.2012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Подготовка учащихся к итоговой аттестации по английскому языку в форме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ЕГЭ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36 часов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Квалификационный аттестат по итогам повышения квалификации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№ Дубна-7620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</a:tr>
              <a:tr h="797631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Arial Unicode MS"/>
                          <a:cs typeface="Times New Roman"/>
                        </a:rPr>
                        <a:t>с 9.04.2012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Arial Unicode MS"/>
                          <a:cs typeface="Times New Roman"/>
                        </a:rPr>
                        <a:t>по 16.04.2012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Учебно-методическая система «Планета знаний» как средство реализации требований ФГОС и совершенствования преподавания предметов в начальной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школе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24 часа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Сертификат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</a:tr>
              <a:tr h="427774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Arial Unicode MS"/>
                          <a:cs typeface="Times New Roman"/>
                        </a:rPr>
                        <a:t>С 07.05.2012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Arial Unicode MS"/>
                          <a:cs typeface="Times New Roman"/>
                        </a:rPr>
                        <a:t>по 23.06.2012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Использование комплекса оперативного управления «Виртуальная школа»в работе учителя предметника и классного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руководителя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72 часа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Квалификационный аттестат по итогам повышения квалификации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№Дубна 421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</a:tr>
              <a:tr h="528427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Декабрь 2012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Современные подходы к обучению английскому языку в условиях внедрения Федеральных государственных образовательных стандартов: УМК серии «</a:t>
                      </a:r>
                      <a:r>
                        <a:rPr lang="en-US" sz="800" dirty="0">
                          <a:latin typeface="Times New Roman"/>
                          <a:ea typeface="Times New Roman"/>
                          <a:cs typeface="Times New Roman"/>
                        </a:rPr>
                        <a:t>FORWARD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24 часа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Сертификат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332655"/>
          <a:ext cx="8749636" cy="5308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894"/>
                <a:gridCol w="2665924"/>
                <a:gridCol w="2187409"/>
                <a:gridCol w="2187409"/>
              </a:tblGrid>
              <a:tr h="617342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Сроки прохождения курсов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Название курса 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часов</a:t>
                      </a:r>
                      <a:r>
                        <a:rPr lang="ru-RU" sz="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</a:t>
                      </a:r>
                      <a:r>
                        <a:rPr lang="ru-RU" sz="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 anchor="ctr"/>
                </a:tc>
              </a:tr>
              <a:tr h="534787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Март 2013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Государственная итоговая аттестация по английскому языку (в новой форме) </a:t>
                      </a:r>
                      <a:r>
                        <a:rPr lang="ru-RU" sz="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часа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Свидетельство об участие в семинаре</a:t>
                      </a:r>
                    </a:p>
                  </a:txBody>
                  <a:tcPr marL="76200" marR="76200" marT="76200" marB="76200" anchor="ctr"/>
                </a:tc>
              </a:tr>
              <a:tr h="648072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Февраль 2013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Подготовка экспертов предметной комиссии по английскому языку при проведении ЕГЭ в 2013 году на территории Московской </a:t>
                      </a: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области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 часа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Приказ Министерства образования №</a:t>
                      </a:r>
                    </a:p>
                  </a:txBody>
                  <a:tcPr marL="76200" marR="76200" marT="76200" marB="76200" anchor="ctr"/>
                </a:tc>
              </a:tr>
              <a:tr h="504056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Декабрь 2013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Технологии подготовки учащихся к успешной сдаче ГИА по английскому языку (в новом формате</a:t>
                      </a: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 часов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Свидетельство об участие в семинаре</a:t>
                      </a:r>
                    </a:p>
                  </a:txBody>
                  <a:tcPr marL="76200" marR="76200" marT="76200" marB="76200" anchor="ctr"/>
                </a:tc>
              </a:tr>
              <a:tr h="633968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Февраль 2014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Подготовка экспертов предметной комиссии по английскому языку при проведении ЕГЭ в 2014 году на территории Московской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области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 часа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Справка №659 от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17.07.2014.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76200" marB="76200" anchor="ctr"/>
                </a:tc>
              </a:tr>
              <a:tr h="569952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Февраль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Подготовка экспертов предметной комиссии по английскому языку при проведении ЕГЭ в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2015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году на территории Московской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области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 </a:t>
                      </a: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часа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76200" marB="76200" anchor="ctr"/>
                </a:tc>
              </a:tr>
              <a:tr h="505936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Март 2015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71755" marR="7175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сайтов учителей-предметников с применением облачных технологий,  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 часа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76200" marB="76200" anchor="ctr"/>
                </a:tc>
              </a:tr>
              <a:tr h="576064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Март 2015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71755" marR="7175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 Образование и общество. Основы государственной политики Российской Федерации в области образования». 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 часов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76200" marB="76200" anchor="ctr"/>
                </a:tc>
              </a:tr>
              <a:tr h="718763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Октябрь 2015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71755" marR="7175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«Психология отношений»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 часа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76200" marB="762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Педагог года 2014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4034" name="Picture 2" descr="D:\Сохранение\Мои документы\Аттестация\педагого года\Карташова Т.С\Коллажи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2483768" cy="1862826"/>
          </a:xfrm>
          <a:prstGeom prst="rect">
            <a:avLst/>
          </a:prstGeom>
          <a:noFill/>
        </p:spPr>
      </p:pic>
      <p:pic>
        <p:nvPicPr>
          <p:cNvPr id="44035" name="Picture 3" descr="D:\Сохранение\Мои документы\Аттестация\педагого года\Карташова Т.С\Коллажи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132856"/>
            <a:ext cx="2520281" cy="1890211"/>
          </a:xfrm>
          <a:prstGeom prst="rect">
            <a:avLst/>
          </a:prstGeom>
          <a:noFill/>
        </p:spPr>
      </p:pic>
      <p:pic>
        <p:nvPicPr>
          <p:cNvPr id="44036" name="Picture 4" descr="D:\Сохранение\Мои документы\Аттестация\педагого года\Карташова Т.С\Коллажи\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132856"/>
            <a:ext cx="2568285" cy="1926214"/>
          </a:xfrm>
          <a:prstGeom prst="rect">
            <a:avLst/>
          </a:prstGeom>
          <a:noFill/>
        </p:spPr>
      </p:pic>
      <p:pic>
        <p:nvPicPr>
          <p:cNvPr id="44037" name="Picture 5" descr="D:\Сохранение\Мои документы\Аттестация\педагого года\Карташова Т.С\Финал\DSC_4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221088"/>
            <a:ext cx="3554140" cy="2369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</a:t>
            </a:r>
            <a:r>
              <a:rPr lang="ru-RU" dirty="0" smtClean="0">
                <a:solidFill>
                  <a:srgbClr val="006600"/>
                </a:solidFill>
              </a:rPr>
              <a:t>Характеристика контингента    учащихся.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5" name="Содержимое 4" descr="Fcdc8c6db8ce.gif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14356"/>
            <a:ext cx="1600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 rot="10800000" flipV="1">
            <a:off x="3214678" y="1569917"/>
            <a:ext cx="59293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"Вся гордость учителя в учениках, в росте посеянных им семян." Д.Менделеев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8" name="Содержимое 7" descr="Безымянный.png"/>
          <p:cNvPicPr>
            <a:picLocks noGrp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500166" y="2428868"/>
            <a:ext cx="7000897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14356"/>
            <a:ext cx="7924800" cy="32861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Качество знаний по предмету за последние 3 года.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71472" y="214290"/>
            <a:ext cx="4643438" cy="2071702"/>
            <a:chOff x="809" y="1419"/>
            <a:chExt cx="9407" cy="3857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809" y="1419"/>
              <a:ext cx="9407" cy="38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" y="2175"/>
              <a:ext cx="6785" cy="1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2982" y="3881"/>
              <a:ext cx="105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2878" y="3569"/>
              <a:ext cx="21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2878" y="3243"/>
              <a:ext cx="21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40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2878" y="2917"/>
              <a:ext cx="21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60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2878" y="2605"/>
              <a:ext cx="21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80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2774" y="2279"/>
              <a:ext cx="315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Freeform 11"/>
            <p:cNvSpPr>
              <a:spLocks noEditPoints="1"/>
            </p:cNvSpPr>
            <p:nvPr/>
          </p:nvSpPr>
          <p:spPr bwMode="auto">
            <a:xfrm>
              <a:off x="3265" y="3999"/>
              <a:ext cx="6488" cy="35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356"/>
                </a:cxn>
                <a:cxn ang="0">
                  <a:pos x="0" y="356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818" y="0"/>
                </a:cxn>
                <a:cxn ang="0">
                  <a:pos x="818" y="356"/>
                </a:cxn>
                <a:cxn ang="0">
                  <a:pos x="803" y="356"/>
                </a:cxn>
                <a:cxn ang="0">
                  <a:pos x="803" y="0"/>
                </a:cxn>
                <a:cxn ang="0">
                  <a:pos x="818" y="0"/>
                </a:cxn>
                <a:cxn ang="0">
                  <a:pos x="1636" y="0"/>
                </a:cxn>
                <a:cxn ang="0">
                  <a:pos x="1636" y="356"/>
                </a:cxn>
                <a:cxn ang="0">
                  <a:pos x="1622" y="356"/>
                </a:cxn>
                <a:cxn ang="0">
                  <a:pos x="1622" y="0"/>
                </a:cxn>
                <a:cxn ang="0">
                  <a:pos x="1636" y="0"/>
                </a:cxn>
                <a:cxn ang="0">
                  <a:pos x="2440" y="0"/>
                </a:cxn>
                <a:cxn ang="0">
                  <a:pos x="2440" y="356"/>
                </a:cxn>
                <a:cxn ang="0">
                  <a:pos x="2425" y="356"/>
                </a:cxn>
                <a:cxn ang="0">
                  <a:pos x="2425" y="0"/>
                </a:cxn>
                <a:cxn ang="0">
                  <a:pos x="2440" y="0"/>
                </a:cxn>
                <a:cxn ang="0">
                  <a:pos x="3244" y="0"/>
                </a:cxn>
                <a:cxn ang="0">
                  <a:pos x="3244" y="356"/>
                </a:cxn>
                <a:cxn ang="0">
                  <a:pos x="3229" y="356"/>
                </a:cxn>
                <a:cxn ang="0">
                  <a:pos x="3229" y="0"/>
                </a:cxn>
                <a:cxn ang="0">
                  <a:pos x="3244" y="0"/>
                </a:cxn>
                <a:cxn ang="0">
                  <a:pos x="4062" y="0"/>
                </a:cxn>
                <a:cxn ang="0">
                  <a:pos x="4062" y="356"/>
                </a:cxn>
                <a:cxn ang="0">
                  <a:pos x="4047" y="356"/>
                </a:cxn>
                <a:cxn ang="0">
                  <a:pos x="4047" y="0"/>
                </a:cxn>
                <a:cxn ang="0">
                  <a:pos x="4062" y="0"/>
                </a:cxn>
                <a:cxn ang="0">
                  <a:pos x="4866" y="0"/>
                </a:cxn>
                <a:cxn ang="0">
                  <a:pos x="4866" y="356"/>
                </a:cxn>
                <a:cxn ang="0">
                  <a:pos x="4851" y="356"/>
                </a:cxn>
                <a:cxn ang="0">
                  <a:pos x="4851" y="0"/>
                </a:cxn>
                <a:cxn ang="0">
                  <a:pos x="4866" y="0"/>
                </a:cxn>
                <a:cxn ang="0">
                  <a:pos x="5684" y="0"/>
                </a:cxn>
                <a:cxn ang="0">
                  <a:pos x="5684" y="356"/>
                </a:cxn>
                <a:cxn ang="0">
                  <a:pos x="5669" y="356"/>
                </a:cxn>
                <a:cxn ang="0">
                  <a:pos x="5669" y="0"/>
                </a:cxn>
                <a:cxn ang="0">
                  <a:pos x="5684" y="0"/>
                </a:cxn>
                <a:cxn ang="0">
                  <a:pos x="6488" y="0"/>
                </a:cxn>
                <a:cxn ang="0">
                  <a:pos x="6488" y="356"/>
                </a:cxn>
                <a:cxn ang="0">
                  <a:pos x="6473" y="356"/>
                </a:cxn>
                <a:cxn ang="0">
                  <a:pos x="6473" y="0"/>
                </a:cxn>
                <a:cxn ang="0">
                  <a:pos x="6488" y="0"/>
                </a:cxn>
              </a:cxnLst>
              <a:rect l="0" t="0" r="r" b="b"/>
              <a:pathLst>
                <a:path w="6488" h="356">
                  <a:moveTo>
                    <a:pt x="14" y="0"/>
                  </a:moveTo>
                  <a:lnTo>
                    <a:pt x="14" y="356"/>
                  </a:lnTo>
                  <a:lnTo>
                    <a:pt x="0" y="356"/>
                  </a:lnTo>
                  <a:lnTo>
                    <a:pt x="0" y="0"/>
                  </a:lnTo>
                  <a:lnTo>
                    <a:pt x="14" y="0"/>
                  </a:lnTo>
                  <a:close/>
                  <a:moveTo>
                    <a:pt x="818" y="0"/>
                  </a:moveTo>
                  <a:lnTo>
                    <a:pt x="818" y="356"/>
                  </a:lnTo>
                  <a:lnTo>
                    <a:pt x="803" y="356"/>
                  </a:lnTo>
                  <a:lnTo>
                    <a:pt x="803" y="0"/>
                  </a:lnTo>
                  <a:lnTo>
                    <a:pt x="818" y="0"/>
                  </a:lnTo>
                  <a:close/>
                  <a:moveTo>
                    <a:pt x="1636" y="0"/>
                  </a:moveTo>
                  <a:lnTo>
                    <a:pt x="1636" y="356"/>
                  </a:lnTo>
                  <a:lnTo>
                    <a:pt x="1622" y="356"/>
                  </a:lnTo>
                  <a:lnTo>
                    <a:pt x="1622" y="0"/>
                  </a:lnTo>
                  <a:lnTo>
                    <a:pt x="1636" y="0"/>
                  </a:lnTo>
                  <a:close/>
                  <a:moveTo>
                    <a:pt x="2440" y="0"/>
                  </a:moveTo>
                  <a:lnTo>
                    <a:pt x="2440" y="356"/>
                  </a:lnTo>
                  <a:lnTo>
                    <a:pt x="2425" y="356"/>
                  </a:lnTo>
                  <a:lnTo>
                    <a:pt x="2425" y="0"/>
                  </a:lnTo>
                  <a:lnTo>
                    <a:pt x="2440" y="0"/>
                  </a:lnTo>
                  <a:close/>
                  <a:moveTo>
                    <a:pt x="3244" y="0"/>
                  </a:moveTo>
                  <a:lnTo>
                    <a:pt x="3244" y="356"/>
                  </a:lnTo>
                  <a:lnTo>
                    <a:pt x="3229" y="356"/>
                  </a:lnTo>
                  <a:lnTo>
                    <a:pt x="3229" y="0"/>
                  </a:lnTo>
                  <a:lnTo>
                    <a:pt x="3244" y="0"/>
                  </a:lnTo>
                  <a:close/>
                  <a:moveTo>
                    <a:pt x="4062" y="0"/>
                  </a:moveTo>
                  <a:lnTo>
                    <a:pt x="4062" y="356"/>
                  </a:lnTo>
                  <a:lnTo>
                    <a:pt x="4047" y="356"/>
                  </a:lnTo>
                  <a:lnTo>
                    <a:pt x="4047" y="0"/>
                  </a:lnTo>
                  <a:lnTo>
                    <a:pt x="4062" y="0"/>
                  </a:lnTo>
                  <a:close/>
                  <a:moveTo>
                    <a:pt x="4866" y="0"/>
                  </a:moveTo>
                  <a:lnTo>
                    <a:pt x="4866" y="356"/>
                  </a:lnTo>
                  <a:lnTo>
                    <a:pt x="4851" y="356"/>
                  </a:lnTo>
                  <a:lnTo>
                    <a:pt x="4851" y="0"/>
                  </a:lnTo>
                  <a:lnTo>
                    <a:pt x="4866" y="0"/>
                  </a:lnTo>
                  <a:close/>
                  <a:moveTo>
                    <a:pt x="5684" y="0"/>
                  </a:moveTo>
                  <a:lnTo>
                    <a:pt x="5684" y="356"/>
                  </a:lnTo>
                  <a:lnTo>
                    <a:pt x="5669" y="356"/>
                  </a:lnTo>
                  <a:lnTo>
                    <a:pt x="5669" y="0"/>
                  </a:lnTo>
                  <a:lnTo>
                    <a:pt x="5684" y="0"/>
                  </a:lnTo>
                  <a:close/>
                  <a:moveTo>
                    <a:pt x="6488" y="0"/>
                  </a:moveTo>
                  <a:lnTo>
                    <a:pt x="6488" y="356"/>
                  </a:lnTo>
                  <a:lnTo>
                    <a:pt x="6473" y="356"/>
                  </a:lnTo>
                  <a:lnTo>
                    <a:pt x="6473" y="0"/>
                  </a:lnTo>
                  <a:lnTo>
                    <a:pt x="6488" y="0"/>
                  </a:lnTo>
                  <a:close/>
                </a:path>
              </a:pathLst>
            </a:custGeom>
            <a:solidFill>
              <a:srgbClr val="868686"/>
            </a:solidFill>
            <a:ln w="0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3562" y="4133"/>
              <a:ext cx="225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4351" y="4133"/>
              <a:ext cx="225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5А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5140" y="4133"/>
              <a:ext cx="315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5Б1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5943" y="4133"/>
              <a:ext cx="315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5Б2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6806" y="4133"/>
              <a:ext cx="225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6А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7610" y="4133"/>
              <a:ext cx="225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8А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8428" y="4133"/>
              <a:ext cx="225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9113" y="4133"/>
              <a:ext cx="48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Итого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Freeform 20"/>
            <p:cNvSpPr>
              <a:spLocks noEditPoints="1"/>
            </p:cNvSpPr>
            <p:nvPr/>
          </p:nvSpPr>
          <p:spPr bwMode="auto">
            <a:xfrm>
              <a:off x="1419" y="4311"/>
              <a:ext cx="8348" cy="341"/>
            </a:xfrm>
            <a:custGeom>
              <a:avLst/>
              <a:gdLst/>
              <a:ahLst/>
              <a:cxnLst>
                <a:cxn ang="0">
                  <a:pos x="8348" y="15"/>
                </a:cxn>
                <a:cxn ang="0">
                  <a:pos x="15" y="15"/>
                </a:cxn>
                <a:cxn ang="0">
                  <a:pos x="0" y="15"/>
                </a:cxn>
                <a:cxn ang="0">
                  <a:pos x="1846" y="341"/>
                </a:cxn>
                <a:cxn ang="0">
                  <a:pos x="1846" y="15"/>
                </a:cxn>
                <a:cxn ang="0">
                  <a:pos x="1831" y="341"/>
                </a:cxn>
                <a:cxn ang="0">
                  <a:pos x="1846" y="15"/>
                </a:cxn>
                <a:cxn ang="0">
                  <a:pos x="1831" y="15"/>
                </a:cxn>
                <a:cxn ang="0">
                  <a:pos x="2664" y="341"/>
                </a:cxn>
                <a:cxn ang="0">
                  <a:pos x="2664" y="15"/>
                </a:cxn>
                <a:cxn ang="0">
                  <a:pos x="2649" y="341"/>
                </a:cxn>
                <a:cxn ang="0">
                  <a:pos x="2664" y="15"/>
                </a:cxn>
                <a:cxn ang="0">
                  <a:pos x="2649" y="15"/>
                </a:cxn>
                <a:cxn ang="0">
                  <a:pos x="3468" y="341"/>
                </a:cxn>
                <a:cxn ang="0">
                  <a:pos x="3468" y="15"/>
                </a:cxn>
                <a:cxn ang="0">
                  <a:pos x="3453" y="341"/>
                </a:cxn>
                <a:cxn ang="0">
                  <a:pos x="3468" y="15"/>
                </a:cxn>
                <a:cxn ang="0">
                  <a:pos x="3453" y="15"/>
                </a:cxn>
                <a:cxn ang="0">
                  <a:pos x="4286" y="341"/>
                </a:cxn>
                <a:cxn ang="0">
                  <a:pos x="4286" y="15"/>
                </a:cxn>
                <a:cxn ang="0">
                  <a:pos x="4271" y="341"/>
                </a:cxn>
                <a:cxn ang="0">
                  <a:pos x="4286" y="15"/>
                </a:cxn>
                <a:cxn ang="0">
                  <a:pos x="4271" y="15"/>
                </a:cxn>
                <a:cxn ang="0">
                  <a:pos x="5090" y="341"/>
                </a:cxn>
                <a:cxn ang="0">
                  <a:pos x="5090" y="15"/>
                </a:cxn>
                <a:cxn ang="0">
                  <a:pos x="5075" y="341"/>
                </a:cxn>
                <a:cxn ang="0">
                  <a:pos x="5090" y="15"/>
                </a:cxn>
                <a:cxn ang="0">
                  <a:pos x="5075" y="15"/>
                </a:cxn>
                <a:cxn ang="0">
                  <a:pos x="5908" y="341"/>
                </a:cxn>
                <a:cxn ang="0">
                  <a:pos x="5908" y="15"/>
                </a:cxn>
                <a:cxn ang="0">
                  <a:pos x="5893" y="341"/>
                </a:cxn>
                <a:cxn ang="0">
                  <a:pos x="5908" y="15"/>
                </a:cxn>
                <a:cxn ang="0">
                  <a:pos x="5893" y="15"/>
                </a:cxn>
                <a:cxn ang="0">
                  <a:pos x="6712" y="341"/>
                </a:cxn>
                <a:cxn ang="0">
                  <a:pos x="6712" y="15"/>
                </a:cxn>
                <a:cxn ang="0">
                  <a:pos x="6697" y="341"/>
                </a:cxn>
                <a:cxn ang="0">
                  <a:pos x="6712" y="15"/>
                </a:cxn>
                <a:cxn ang="0">
                  <a:pos x="6697" y="15"/>
                </a:cxn>
                <a:cxn ang="0">
                  <a:pos x="7515" y="341"/>
                </a:cxn>
                <a:cxn ang="0">
                  <a:pos x="7515" y="15"/>
                </a:cxn>
                <a:cxn ang="0">
                  <a:pos x="7500" y="341"/>
                </a:cxn>
                <a:cxn ang="0">
                  <a:pos x="7515" y="15"/>
                </a:cxn>
                <a:cxn ang="0">
                  <a:pos x="7500" y="15"/>
                </a:cxn>
                <a:cxn ang="0">
                  <a:pos x="8348" y="341"/>
                </a:cxn>
                <a:cxn ang="0">
                  <a:pos x="8348" y="15"/>
                </a:cxn>
                <a:cxn ang="0">
                  <a:pos x="8334" y="341"/>
                </a:cxn>
                <a:cxn ang="0">
                  <a:pos x="8348" y="15"/>
                </a:cxn>
                <a:cxn ang="0">
                  <a:pos x="8334" y="15"/>
                </a:cxn>
              </a:cxnLst>
              <a:rect l="0" t="0" r="r" b="b"/>
              <a:pathLst>
                <a:path w="8348" h="341">
                  <a:moveTo>
                    <a:pt x="0" y="0"/>
                  </a:moveTo>
                  <a:lnTo>
                    <a:pt x="8348" y="0"/>
                  </a:lnTo>
                  <a:lnTo>
                    <a:pt x="8348" y="15"/>
                  </a:lnTo>
                  <a:lnTo>
                    <a:pt x="0" y="15"/>
                  </a:lnTo>
                  <a:lnTo>
                    <a:pt x="0" y="0"/>
                  </a:lnTo>
                  <a:close/>
                  <a:moveTo>
                    <a:pt x="15" y="15"/>
                  </a:moveTo>
                  <a:lnTo>
                    <a:pt x="15" y="341"/>
                  </a:lnTo>
                  <a:lnTo>
                    <a:pt x="0" y="341"/>
                  </a:lnTo>
                  <a:lnTo>
                    <a:pt x="0" y="15"/>
                  </a:lnTo>
                  <a:lnTo>
                    <a:pt x="15" y="15"/>
                  </a:lnTo>
                  <a:close/>
                  <a:moveTo>
                    <a:pt x="1846" y="15"/>
                  </a:moveTo>
                  <a:lnTo>
                    <a:pt x="1846" y="341"/>
                  </a:lnTo>
                  <a:lnTo>
                    <a:pt x="1831" y="341"/>
                  </a:lnTo>
                  <a:lnTo>
                    <a:pt x="1831" y="15"/>
                  </a:lnTo>
                  <a:lnTo>
                    <a:pt x="1846" y="15"/>
                  </a:lnTo>
                  <a:close/>
                  <a:moveTo>
                    <a:pt x="1846" y="15"/>
                  </a:moveTo>
                  <a:lnTo>
                    <a:pt x="1846" y="341"/>
                  </a:lnTo>
                  <a:lnTo>
                    <a:pt x="1831" y="341"/>
                  </a:lnTo>
                  <a:lnTo>
                    <a:pt x="1831" y="15"/>
                  </a:lnTo>
                  <a:lnTo>
                    <a:pt x="1846" y="15"/>
                  </a:lnTo>
                  <a:close/>
                  <a:moveTo>
                    <a:pt x="1846" y="15"/>
                  </a:moveTo>
                  <a:lnTo>
                    <a:pt x="1846" y="341"/>
                  </a:lnTo>
                  <a:lnTo>
                    <a:pt x="1831" y="341"/>
                  </a:lnTo>
                  <a:lnTo>
                    <a:pt x="1831" y="15"/>
                  </a:lnTo>
                  <a:lnTo>
                    <a:pt x="1846" y="15"/>
                  </a:lnTo>
                  <a:close/>
                  <a:moveTo>
                    <a:pt x="2664" y="15"/>
                  </a:moveTo>
                  <a:lnTo>
                    <a:pt x="2664" y="341"/>
                  </a:lnTo>
                  <a:lnTo>
                    <a:pt x="2649" y="341"/>
                  </a:lnTo>
                  <a:lnTo>
                    <a:pt x="2649" y="15"/>
                  </a:lnTo>
                  <a:lnTo>
                    <a:pt x="2664" y="15"/>
                  </a:lnTo>
                  <a:close/>
                  <a:moveTo>
                    <a:pt x="2664" y="15"/>
                  </a:moveTo>
                  <a:lnTo>
                    <a:pt x="2664" y="341"/>
                  </a:lnTo>
                  <a:lnTo>
                    <a:pt x="2649" y="341"/>
                  </a:lnTo>
                  <a:lnTo>
                    <a:pt x="2649" y="15"/>
                  </a:lnTo>
                  <a:lnTo>
                    <a:pt x="2664" y="15"/>
                  </a:lnTo>
                  <a:close/>
                  <a:moveTo>
                    <a:pt x="2664" y="15"/>
                  </a:moveTo>
                  <a:lnTo>
                    <a:pt x="2664" y="341"/>
                  </a:lnTo>
                  <a:lnTo>
                    <a:pt x="2649" y="341"/>
                  </a:lnTo>
                  <a:lnTo>
                    <a:pt x="2649" y="15"/>
                  </a:lnTo>
                  <a:lnTo>
                    <a:pt x="2664" y="15"/>
                  </a:lnTo>
                  <a:close/>
                  <a:moveTo>
                    <a:pt x="3468" y="15"/>
                  </a:moveTo>
                  <a:lnTo>
                    <a:pt x="3468" y="341"/>
                  </a:lnTo>
                  <a:lnTo>
                    <a:pt x="3453" y="341"/>
                  </a:lnTo>
                  <a:lnTo>
                    <a:pt x="3453" y="15"/>
                  </a:lnTo>
                  <a:lnTo>
                    <a:pt x="3468" y="15"/>
                  </a:lnTo>
                  <a:close/>
                  <a:moveTo>
                    <a:pt x="3468" y="15"/>
                  </a:moveTo>
                  <a:lnTo>
                    <a:pt x="3468" y="341"/>
                  </a:lnTo>
                  <a:lnTo>
                    <a:pt x="3453" y="341"/>
                  </a:lnTo>
                  <a:lnTo>
                    <a:pt x="3453" y="15"/>
                  </a:lnTo>
                  <a:lnTo>
                    <a:pt x="3468" y="15"/>
                  </a:lnTo>
                  <a:close/>
                  <a:moveTo>
                    <a:pt x="3468" y="15"/>
                  </a:moveTo>
                  <a:lnTo>
                    <a:pt x="3468" y="341"/>
                  </a:lnTo>
                  <a:lnTo>
                    <a:pt x="3453" y="341"/>
                  </a:lnTo>
                  <a:lnTo>
                    <a:pt x="3453" y="15"/>
                  </a:lnTo>
                  <a:lnTo>
                    <a:pt x="3468" y="15"/>
                  </a:lnTo>
                  <a:close/>
                  <a:moveTo>
                    <a:pt x="4286" y="15"/>
                  </a:moveTo>
                  <a:lnTo>
                    <a:pt x="4286" y="341"/>
                  </a:lnTo>
                  <a:lnTo>
                    <a:pt x="4271" y="341"/>
                  </a:lnTo>
                  <a:lnTo>
                    <a:pt x="4271" y="15"/>
                  </a:lnTo>
                  <a:lnTo>
                    <a:pt x="4286" y="15"/>
                  </a:lnTo>
                  <a:close/>
                  <a:moveTo>
                    <a:pt x="4286" y="15"/>
                  </a:moveTo>
                  <a:lnTo>
                    <a:pt x="4286" y="341"/>
                  </a:lnTo>
                  <a:lnTo>
                    <a:pt x="4271" y="341"/>
                  </a:lnTo>
                  <a:lnTo>
                    <a:pt x="4271" y="15"/>
                  </a:lnTo>
                  <a:lnTo>
                    <a:pt x="4286" y="15"/>
                  </a:lnTo>
                  <a:close/>
                  <a:moveTo>
                    <a:pt x="4286" y="15"/>
                  </a:moveTo>
                  <a:lnTo>
                    <a:pt x="4286" y="341"/>
                  </a:lnTo>
                  <a:lnTo>
                    <a:pt x="4271" y="341"/>
                  </a:lnTo>
                  <a:lnTo>
                    <a:pt x="4271" y="15"/>
                  </a:lnTo>
                  <a:lnTo>
                    <a:pt x="4286" y="15"/>
                  </a:lnTo>
                  <a:close/>
                  <a:moveTo>
                    <a:pt x="5090" y="15"/>
                  </a:moveTo>
                  <a:lnTo>
                    <a:pt x="5090" y="341"/>
                  </a:lnTo>
                  <a:lnTo>
                    <a:pt x="5075" y="341"/>
                  </a:lnTo>
                  <a:lnTo>
                    <a:pt x="5075" y="15"/>
                  </a:lnTo>
                  <a:lnTo>
                    <a:pt x="5090" y="15"/>
                  </a:lnTo>
                  <a:close/>
                  <a:moveTo>
                    <a:pt x="5090" y="15"/>
                  </a:moveTo>
                  <a:lnTo>
                    <a:pt x="5090" y="341"/>
                  </a:lnTo>
                  <a:lnTo>
                    <a:pt x="5075" y="341"/>
                  </a:lnTo>
                  <a:lnTo>
                    <a:pt x="5075" y="15"/>
                  </a:lnTo>
                  <a:lnTo>
                    <a:pt x="5090" y="15"/>
                  </a:lnTo>
                  <a:close/>
                  <a:moveTo>
                    <a:pt x="5090" y="15"/>
                  </a:moveTo>
                  <a:lnTo>
                    <a:pt x="5090" y="341"/>
                  </a:lnTo>
                  <a:lnTo>
                    <a:pt x="5075" y="341"/>
                  </a:lnTo>
                  <a:lnTo>
                    <a:pt x="5075" y="15"/>
                  </a:lnTo>
                  <a:lnTo>
                    <a:pt x="5090" y="15"/>
                  </a:lnTo>
                  <a:close/>
                  <a:moveTo>
                    <a:pt x="5908" y="15"/>
                  </a:moveTo>
                  <a:lnTo>
                    <a:pt x="5908" y="341"/>
                  </a:lnTo>
                  <a:lnTo>
                    <a:pt x="5893" y="341"/>
                  </a:lnTo>
                  <a:lnTo>
                    <a:pt x="5893" y="15"/>
                  </a:lnTo>
                  <a:lnTo>
                    <a:pt x="5908" y="15"/>
                  </a:lnTo>
                  <a:close/>
                  <a:moveTo>
                    <a:pt x="5908" y="15"/>
                  </a:moveTo>
                  <a:lnTo>
                    <a:pt x="5908" y="341"/>
                  </a:lnTo>
                  <a:lnTo>
                    <a:pt x="5893" y="341"/>
                  </a:lnTo>
                  <a:lnTo>
                    <a:pt x="5893" y="15"/>
                  </a:lnTo>
                  <a:lnTo>
                    <a:pt x="5908" y="15"/>
                  </a:lnTo>
                  <a:close/>
                  <a:moveTo>
                    <a:pt x="5908" y="15"/>
                  </a:moveTo>
                  <a:lnTo>
                    <a:pt x="5908" y="341"/>
                  </a:lnTo>
                  <a:lnTo>
                    <a:pt x="5893" y="341"/>
                  </a:lnTo>
                  <a:lnTo>
                    <a:pt x="5893" y="15"/>
                  </a:lnTo>
                  <a:lnTo>
                    <a:pt x="5908" y="15"/>
                  </a:lnTo>
                  <a:close/>
                  <a:moveTo>
                    <a:pt x="6712" y="15"/>
                  </a:moveTo>
                  <a:lnTo>
                    <a:pt x="6712" y="341"/>
                  </a:lnTo>
                  <a:lnTo>
                    <a:pt x="6697" y="341"/>
                  </a:lnTo>
                  <a:lnTo>
                    <a:pt x="6697" y="15"/>
                  </a:lnTo>
                  <a:lnTo>
                    <a:pt x="6712" y="15"/>
                  </a:lnTo>
                  <a:close/>
                  <a:moveTo>
                    <a:pt x="6712" y="15"/>
                  </a:moveTo>
                  <a:lnTo>
                    <a:pt x="6712" y="341"/>
                  </a:lnTo>
                  <a:lnTo>
                    <a:pt x="6697" y="341"/>
                  </a:lnTo>
                  <a:lnTo>
                    <a:pt x="6697" y="15"/>
                  </a:lnTo>
                  <a:lnTo>
                    <a:pt x="6712" y="15"/>
                  </a:lnTo>
                  <a:close/>
                  <a:moveTo>
                    <a:pt x="6712" y="15"/>
                  </a:moveTo>
                  <a:lnTo>
                    <a:pt x="6712" y="341"/>
                  </a:lnTo>
                  <a:lnTo>
                    <a:pt x="6697" y="341"/>
                  </a:lnTo>
                  <a:lnTo>
                    <a:pt x="6697" y="15"/>
                  </a:lnTo>
                  <a:lnTo>
                    <a:pt x="6712" y="15"/>
                  </a:lnTo>
                  <a:close/>
                  <a:moveTo>
                    <a:pt x="7515" y="15"/>
                  </a:moveTo>
                  <a:lnTo>
                    <a:pt x="7515" y="341"/>
                  </a:lnTo>
                  <a:lnTo>
                    <a:pt x="7500" y="341"/>
                  </a:lnTo>
                  <a:lnTo>
                    <a:pt x="7500" y="15"/>
                  </a:lnTo>
                  <a:lnTo>
                    <a:pt x="7515" y="15"/>
                  </a:lnTo>
                  <a:close/>
                  <a:moveTo>
                    <a:pt x="7515" y="15"/>
                  </a:moveTo>
                  <a:lnTo>
                    <a:pt x="7515" y="341"/>
                  </a:lnTo>
                  <a:lnTo>
                    <a:pt x="7500" y="341"/>
                  </a:lnTo>
                  <a:lnTo>
                    <a:pt x="7500" y="15"/>
                  </a:lnTo>
                  <a:lnTo>
                    <a:pt x="7515" y="15"/>
                  </a:lnTo>
                  <a:close/>
                  <a:moveTo>
                    <a:pt x="7515" y="15"/>
                  </a:moveTo>
                  <a:lnTo>
                    <a:pt x="7515" y="341"/>
                  </a:lnTo>
                  <a:lnTo>
                    <a:pt x="7500" y="341"/>
                  </a:lnTo>
                  <a:lnTo>
                    <a:pt x="7500" y="15"/>
                  </a:lnTo>
                  <a:lnTo>
                    <a:pt x="7515" y="15"/>
                  </a:lnTo>
                  <a:close/>
                  <a:moveTo>
                    <a:pt x="8348" y="15"/>
                  </a:moveTo>
                  <a:lnTo>
                    <a:pt x="8348" y="341"/>
                  </a:lnTo>
                  <a:lnTo>
                    <a:pt x="8334" y="341"/>
                  </a:lnTo>
                  <a:lnTo>
                    <a:pt x="8334" y="15"/>
                  </a:lnTo>
                  <a:lnTo>
                    <a:pt x="8348" y="15"/>
                  </a:lnTo>
                  <a:close/>
                  <a:moveTo>
                    <a:pt x="8348" y="15"/>
                  </a:moveTo>
                  <a:lnTo>
                    <a:pt x="8348" y="341"/>
                  </a:lnTo>
                  <a:lnTo>
                    <a:pt x="8334" y="341"/>
                  </a:lnTo>
                  <a:lnTo>
                    <a:pt x="8334" y="15"/>
                  </a:lnTo>
                  <a:lnTo>
                    <a:pt x="8348" y="15"/>
                  </a:lnTo>
                  <a:close/>
                  <a:moveTo>
                    <a:pt x="8348" y="15"/>
                  </a:moveTo>
                  <a:lnTo>
                    <a:pt x="8348" y="341"/>
                  </a:lnTo>
                  <a:lnTo>
                    <a:pt x="8334" y="341"/>
                  </a:lnTo>
                  <a:lnTo>
                    <a:pt x="8334" y="15"/>
                  </a:lnTo>
                  <a:lnTo>
                    <a:pt x="8348" y="15"/>
                  </a:lnTo>
                  <a:close/>
                </a:path>
              </a:pathLst>
            </a:custGeom>
            <a:solidFill>
              <a:srgbClr val="868686"/>
            </a:solidFill>
            <a:ln w="0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1494" y="4400"/>
              <a:ext cx="104" cy="118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1657" y="4355"/>
              <a:ext cx="1545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% качества знаний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3577" y="4370"/>
              <a:ext cx="21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4381" y="4370"/>
              <a:ext cx="21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78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5140" y="4370"/>
              <a:ext cx="315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6003" y="4370"/>
              <a:ext cx="21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85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6821" y="4370"/>
              <a:ext cx="21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77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7625" y="4370"/>
              <a:ext cx="21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8443" y="4370"/>
              <a:ext cx="21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77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>
              <a:off x="9247" y="4370"/>
              <a:ext cx="21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86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Freeform 31"/>
            <p:cNvSpPr>
              <a:spLocks noEditPoints="1"/>
            </p:cNvSpPr>
            <p:nvPr/>
          </p:nvSpPr>
          <p:spPr bwMode="auto">
            <a:xfrm>
              <a:off x="1419" y="4637"/>
              <a:ext cx="8348" cy="341"/>
            </a:xfrm>
            <a:custGeom>
              <a:avLst/>
              <a:gdLst/>
              <a:ahLst/>
              <a:cxnLst>
                <a:cxn ang="0">
                  <a:pos x="8348" y="15"/>
                </a:cxn>
                <a:cxn ang="0">
                  <a:pos x="15" y="15"/>
                </a:cxn>
                <a:cxn ang="0">
                  <a:pos x="0" y="15"/>
                </a:cxn>
                <a:cxn ang="0">
                  <a:pos x="8348" y="326"/>
                </a:cxn>
                <a:cxn ang="0">
                  <a:pos x="0" y="326"/>
                </a:cxn>
                <a:cxn ang="0">
                  <a:pos x="1831" y="341"/>
                </a:cxn>
                <a:cxn ang="0">
                  <a:pos x="1846" y="15"/>
                </a:cxn>
                <a:cxn ang="0">
                  <a:pos x="1831" y="15"/>
                </a:cxn>
                <a:cxn ang="0">
                  <a:pos x="1846" y="341"/>
                </a:cxn>
                <a:cxn ang="0">
                  <a:pos x="1846" y="15"/>
                </a:cxn>
                <a:cxn ang="0">
                  <a:pos x="2649" y="341"/>
                </a:cxn>
                <a:cxn ang="0">
                  <a:pos x="2664" y="15"/>
                </a:cxn>
                <a:cxn ang="0">
                  <a:pos x="2649" y="15"/>
                </a:cxn>
                <a:cxn ang="0">
                  <a:pos x="2664" y="341"/>
                </a:cxn>
                <a:cxn ang="0">
                  <a:pos x="2664" y="15"/>
                </a:cxn>
                <a:cxn ang="0">
                  <a:pos x="3453" y="341"/>
                </a:cxn>
                <a:cxn ang="0">
                  <a:pos x="3468" y="15"/>
                </a:cxn>
                <a:cxn ang="0">
                  <a:pos x="3453" y="15"/>
                </a:cxn>
                <a:cxn ang="0">
                  <a:pos x="3468" y="341"/>
                </a:cxn>
                <a:cxn ang="0">
                  <a:pos x="3468" y="15"/>
                </a:cxn>
                <a:cxn ang="0">
                  <a:pos x="4271" y="341"/>
                </a:cxn>
                <a:cxn ang="0">
                  <a:pos x="4286" y="15"/>
                </a:cxn>
                <a:cxn ang="0">
                  <a:pos x="4271" y="15"/>
                </a:cxn>
                <a:cxn ang="0">
                  <a:pos x="4286" y="341"/>
                </a:cxn>
                <a:cxn ang="0">
                  <a:pos x="4286" y="15"/>
                </a:cxn>
                <a:cxn ang="0">
                  <a:pos x="5075" y="341"/>
                </a:cxn>
                <a:cxn ang="0">
                  <a:pos x="5090" y="15"/>
                </a:cxn>
                <a:cxn ang="0">
                  <a:pos x="5075" y="15"/>
                </a:cxn>
                <a:cxn ang="0">
                  <a:pos x="5090" y="341"/>
                </a:cxn>
                <a:cxn ang="0">
                  <a:pos x="5090" y="15"/>
                </a:cxn>
                <a:cxn ang="0">
                  <a:pos x="5893" y="341"/>
                </a:cxn>
                <a:cxn ang="0">
                  <a:pos x="5908" y="15"/>
                </a:cxn>
                <a:cxn ang="0">
                  <a:pos x="5893" y="15"/>
                </a:cxn>
                <a:cxn ang="0">
                  <a:pos x="5908" y="341"/>
                </a:cxn>
                <a:cxn ang="0">
                  <a:pos x="5908" y="15"/>
                </a:cxn>
                <a:cxn ang="0">
                  <a:pos x="6697" y="341"/>
                </a:cxn>
                <a:cxn ang="0">
                  <a:pos x="6712" y="15"/>
                </a:cxn>
                <a:cxn ang="0">
                  <a:pos x="6697" y="15"/>
                </a:cxn>
                <a:cxn ang="0">
                  <a:pos x="6712" y="341"/>
                </a:cxn>
                <a:cxn ang="0">
                  <a:pos x="6712" y="15"/>
                </a:cxn>
                <a:cxn ang="0">
                  <a:pos x="7500" y="341"/>
                </a:cxn>
                <a:cxn ang="0">
                  <a:pos x="7515" y="15"/>
                </a:cxn>
                <a:cxn ang="0">
                  <a:pos x="7500" y="15"/>
                </a:cxn>
                <a:cxn ang="0">
                  <a:pos x="7515" y="341"/>
                </a:cxn>
                <a:cxn ang="0">
                  <a:pos x="7515" y="15"/>
                </a:cxn>
                <a:cxn ang="0">
                  <a:pos x="8334" y="341"/>
                </a:cxn>
                <a:cxn ang="0">
                  <a:pos x="8348" y="15"/>
                </a:cxn>
                <a:cxn ang="0">
                  <a:pos x="8334" y="15"/>
                </a:cxn>
                <a:cxn ang="0">
                  <a:pos x="8348" y="341"/>
                </a:cxn>
                <a:cxn ang="0">
                  <a:pos x="8348" y="15"/>
                </a:cxn>
              </a:cxnLst>
              <a:rect l="0" t="0" r="r" b="b"/>
              <a:pathLst>
                <a:path w="8348" h="341">
                  <a:moveTo>
                    <a:pt x="0" y="0"/>
                  </a:moveTo>
                  <a:lnTo>
                    <a:pt x="8348" y="0"/>
                  </a:lnTo>
                  <a:lnTo>
                    <a:pt x="8348" y="15"/>
                  </a:lnTo>
                  <a:lnTo>
                    <a:pt x="0" y="15"/>
                  </a:lnTo>
                  <a:lnTo>
                    <a:pt x="0" y="0"/>
                  </a:lnTo>
                  <a:close/>
                  <a:moveTo>
                    <a:pt x="15" y="15"/>
                  </a:moveTo>
                  <a:lnTo>
                    <a:pt x="15" y="341"/>
                  </a:lnTo>
                  <a:lnTo>
                    <a:pt x="0" y="341"/>
                  </a:lnTo>
                  <a:lnTo>
                    <a:pt x="0" y="15"/>
                  </a:lnTo>
                  <a:lnTo>
                    <a:pt x="15" y="15"/>
                  </a:lnTo>
                  <a:close/>
                  <a:moveTo>
                    <a:pt x="0" y="326"/>
                  </a:moveTo>
                  <a:lnTo>
                    <a:pt x="8348" y="326"/>
                  </a:lnTo>
                  <a:lnTo>
                    <a:pt x="8348" y="341"/>
                  </a:lnTo>
                  <a:lnTo>
                    <a:pt x="0" y="341"/>
                  </a:lnTo>
                  <a:lnTo>
                    <a:pt x="0" y="326"/>
                  </a:lnTo>
                  <a:close/>
                  <a:moveTo>
                    <a:pt x="1846" y="15"/>
                  </a:moveTo>
                  <a:lnTo>
                    <a:pt x="1846" y="341"/>
                  </a:lnTo>
                  <a:lnTo>
                    <a:pt x="1831" y="341"/>
                  </a:lnTo>
                  <a:lnTo>
                    <a:pt x="1831" y="15"/>
                  </a:lnTo>
                  <a:lnTo>
                    <a:pt x="1846" y="15"/>
                  </a:lnTo>
                  <a:close/>
                  <a:moveTo>
                    <a:pt x="1846" y="15"/>
                  </a:moveTo>
                  <a:lnTo>
                    <a:pt x="1846" y="341"/>
                  </a:lnTo>
                  <a:lnTo>
                    <a:pt x="1831" y="341"/>
                  </a:lnTo>
                  <a:lnTo>
                    <a:pt x="1831" y="15"/>
                  </a:lnTo>
                  <a:lnTo>
                    <a:pt x="1846" y="15"/>
                  </a:lnTo>
                  <a:close/>
                  <a:moveTo>
                    <a:pt x="1846" y="15"/>
                  </a:moveTo>
                  <a:lnTo>
                    <a:pt x="1846" y="341"/>
                  </a:lnTo>
                  <a:lnTo>
                    <a:pt x="1831" y="341"/>
                  </a:lnTo>
                  <a:lnTo>
                    <a:pt x="1831" y="15"/>
                  </a:lnTo>
                  <a:lnTo>
                    <a:pt x="1846" y="15"/>
                  </a:lnTo>
                  <a:close/>
                  <a:moveTo>
                    <a:pt x="2664" y="15"/>
                  </a:moveTo>
                  <a:lnTo>
                    <a:pt x="2664" y="341"/>
                  </a:lnTo>
                  <a:lnTo>
                    <a:pt x="2649" y="341"/>
                  </a:lnTo>
                  <a:lnTo>
                    <a:pt x="2649" y="15"/>
                  </a:lnTo>
                  <a:lnTo>
                    <a:pt x="2664" y="15"/>
                  </a:lnTo>
                  <a:close/>
                  <a:moveTo>
                    <a:pt x="2664" y="15"/>
                  </a:moveTo>
                  <a:lnTo>
                    <a:pt x="2664" y="341"/>
                  </a:lnTo>
                  <a:lnTo>
                    <a:pt x="2649" y="341"/>
                  </a:lnTo>
                  <a:lnTo>
                    <a:pt x="2649" y="15"/>
                  </a:lnTo>
                  <a:lnTo>
                    <a:pt x="2664" y="15"/>
                  </a:lnTo>
                  <a:close/>
                  <a:moveTo>
                    <a:pt x="2664" y="15"/>
                  </a:moveTo>
                  <a:lnTo>
                    <a:pt x="2664" y="341"/>
                  </a:lnTo>
                  <a:lnTo>
                    <a:pt x="2649" y="341"/>
                  </a:lnTo>
                  <a:lnTo>
                    <a:pt x="2649" y="15"/>
                  </a:lnTo>
                  <a:lnTo>
                    <a:pt x="2664" y="15"/>
                  </a:lnTo>
                  <a:close/>
                  <a:moveTo>
                    <a:pt x="3468" y="15"/>
                  </a:moveTo>
                  <a:lnTo>
                    <a:pt x="3468" y="341"/>
                  </a:lnTo>
                  <a:lnTo>
                    <a:pt x="3453" y="341"/>
                  </a:lnTo>
                  <a:lnTo>
                    <a:pt x="3453" y="15"/>
                  </a:lnTo>
                  <a:lnTo>
                    <a:pt x="3468" y="15"/>
                  </a:lnTo>
                  <a:close/>
                  <a:moveTo>
                    <a:pt x="3468" y="15"/>
                  </a:moveTo>
                  <a:lnTo>
                    <a:pt x="3468" y="341"/>
                  </a:lnTo>
                  <a:lnTo>
                    <a:pt x="3453" y="341"/>
                  </a:lnTo>
                  <a:lnTo>
                    <a:pt x="3453" y="15"/>
                  </a:lnTo>
                  <a:lnTo>
                    <a:pt x="3468" y="15"/>
                  </a:lnTo>
                  <a:close/>
                  <a:moveTo>
                    <a:pt x="3468" y="15"/>
                  </a:moveTo>
                  <a:lnTo>
                    <a:pt x="3468" y="341"/>
                  </a:lnTo>
                  <a:lnTo>
                    <a:pt x="3453" y="341"/>
                  </a:lnTo>
                  <a:lnTo>
                    <a:pt x="3453" y="15"/>
                  </a:lnTo>
                  <a:lnTo>
                    <a:pt x="3468" y="15"/>
                  </a:lnTo>
                  <a:close/>
                  <a:moveTo>
                    <a:pt x="4286" y="15"/>
                  </a:moveTo>
                  <a:lnTo>
                    <a:pt x="4286" y="341"/>
                  </a:lnTo>
                  <a:lnTo>
                    <a:pt x="4271" y="341"/>
                  </a:lnTo>
                  <a:lnTo>
                    <a:pt x="4271" y="15"/>
                  </a:lnTo>
                  <a:lnTo>
                    <a:pt x="4286" y="15"/>
                  </a:lnTo>
                  <a:close/>
                  <a:moveTo>
                    <a:pt x="4286" y="15"/>
                  </a:moveTo>
                  <a:lnTo>
                    <a:pt x="4286" y="341"/>
                  </a:lnTo>
                  <a:lnTo>
                    <a:pt x="4271" y="341"/>
                  </a:lnTo>
                  <a:lnTo>
                    <a:pt x="4271" y="15"/>
                  </a:lnTo>
                  <a:lnTo>
                    <a:pt x="4286" y="15"/>
                  </a:lnTo>
                  <a:close/>
                  <a:moveTo>
                    <a:pt x="4286" y="15"/>
                  </a:moveTo>
                  <a:lnTo>
                    <a:pt x="4286" y="341"/>
                  </a:lnTo>
                  <a:lnTo>
                    <a:pt x="4271" y="341"/>
                  </a:lnTo>
                  <a:lnTo>
                    <a:pt x="4271" y="15"/>
                  </a:lnTo>
                  <a:lnTo>
                    <a:pt x="4286" y="15"/>
                  </a:lnTo>
                  <a:close/>
                  <a:moveTo>
                    <a:pt x="5090" y="15"/>
                  </a:moveTo>
                  <a:lnTo>
                    <a:pt x="5090" y="341"/>
                  </a:lnTo>
                  <a:lnTo>
                    <a:pt x="5075" y="341"/>
                  </a:lnTo>
                  <a:lnTo>
                    <a:pt x="5075" y="15"/>
                  </a:lnTo>
                  <a:lnTo>
                    <a:pt x="5090" y="15"/>
                  </a:lnTo>
                  <a:close/>
                  <a:moveTo>
                    <a:pt x="5090" y="15"/>
                  </a:moveTo>
                  <a:lnTo>
                    <a:pt x="5090" y="341"/>
                  </a:lnTo>
                  <a:lnTo>
                    <a:pt x="5075" y="341"/>
                  </a:lnTo>
                  <a:lnTo>
                    <a:pt x="5075" y="15"/>
                  </a:lnTo>
                  <a:lnTo>
                    <a:pt x="5090" y="15"/>
                  </a:lnTo>
                  <a:close/>
                  <a:moveTo>
                    <a:pt x="5090" y="15"/>
                  </a:moveTo>
                  <a:lnTo>
                    <a:pt x="5090" y="341"/>
                  </a:lnTo>
                  <a:lnTo>
                    <a:pt x="5075" y="341"/>
                  </a:lnTo>
                  <a:lnTo>
                    <a:pt x="5075" y="15"/>
                  </a:lnTo>
                  <a:lnTo>
                    <a:pt x="5090" y="15"/>
                  </a:lnTo>
                  <a:close/>
                  <a:moveTo>
                    <a:pt x="5908" y="15"/>
                  </a:moveTo>
                  <a:lnTo>
                    <a:pt x="5908" y="341"/>
                  </a:lnTo>
                  <a:lnTo>
                    <a:pt x="5893" y="341"/>
                  </a:lnTo>
                  <a:lnTo>
                    <a:pt x="5893" y="15"/>
                  </a:lnTo>
                  <a:lnTo>
                    <a:pt x="5908" y="15"/>
                  </a:lnTo>
                  <a:close/>
                  <a:moveTo>
                    <a:pt x="5908" y="15"/>
                  </a:moveTo>
                  <a:lnTo>
                    <a:pt x="5908" y="341"/>
                  </a:lnTo>
                  <a:lnTo>
                    <a:pt x="5893" y="341"/>
                  </a:lnTo>
                  <a:lnTo>
                    <a:pt x="5893" y="15"/>
                  </a:lnTo>
                  <a:lnTo>
                    <a:pt x="5908" y="15"/>
                  </a:lnTo>
                  <a:close/>
                  <a:moveTo>
                    <a:pt x="5908" y="15"/>
                  </a:moveTo>
                  <a:lnTo>
                    <a:pt x="5908" y="341"/>
                  </a:lnTo>
                  <a:lnTo>
                    <a:pt x="5893" y="341"/>
                  </a:lnTo>
                  <a:lnTo>
                    <a:pt x="5893" y="15"/>
                  </a:lnTo>
                  <a:lnTo>
                    <a:pt x="5908" y="15"/>
                  </a:lnTo>
                  <a:close/>
                  <a:moveTo>
                    <a:pt x="6712" y="15"/>
                  </a:moveTo>
                  <a:lnTo>
                    <a:pt x="6712" y="341"/>
                  </a:lnTo>
                  <a:lnTo>
                    <a:pt x="6697" y="341"/>
                  </a:lnTo>
                  <a:lnTo>
                    <a:pt x="6697" y="15"/>
                  </a:lnTo>
                  <a:lnTo>
                    <a:pt x="6712" y="15"/>
                  </a:lnTo>
                  <a:close/>
                  <a:moveTo>
                    <a:pt x="6712" y="15"/>
                  </a:moveTo>
                  <a:lnTo>
                    <a:pt x="6712" y="341"/>
                  </a:lnTo>
                  <a:lnTo>
                    <a:pt x="6697" y="341"/>
                  </a:lnTo>
                  <a:lnTo>
                    <a:pt x="6697" y="15"/>
                  </a:lnTo>
                  <a:lnTo>
                    <a:pt x="6712" y="15"/>
                  </a:lnTo>
                  <a:close/>
                  <a:moveTo>
                    <a:pt x="6712" y="15"/>
                  </a:moveTo>
                  <a:lnTo>
                    <a:pt x="6712" y="341"/>
                  </a:lnTo>
                  <a:lnTo>
                    <a:pt x="6697" y="341"/>
                  </a:lnTo>
                  <a:lnTo>
                    <a:pt x="6697" y="15"/>
                  </a:lnTo>
                  <a:lnTo>
                    <a:pt x="6712" y="15"/>
                  </a:lnTo>
                  <a:close/>
                  <a:moveTo>
                    <a:pt x="7515" y="15"/>
                  </a:moveTo>
                  <a:lnTo>
                    <a:pt x="7515" y="341"/>
                  </a:lnTo>
                  <a:lnTo>
                    <a:pt x="7500" y="341"/>
                  </a:lnTo>
                  <a:lnTo>
                    <a:pt x="7500" y="15"/>
                  </a:lnTo>
                  <a:lnTo>
                    <a:pt x="7515" y="15"/>
                  </a:lnTo>
                  <a:close/>
                  <a:moveTo>
                    <a:pt x="7515" y="15"/>
                  </a:moveTo>
                  <a:lnTo>
                    <a:pt x="7515" y="341"/>
                  </a:lnTo>
                  <a:lnTo>
                    <a:pt x="7500" y="341"/>
                  </a:lnTo>
                  <a:lnTo>
                    <a:pt x="7500" y="15"/>
                  </a:lnTo>
                  <a:lnTo>
                    <a:pt x="7515" y="15"/>
                  </a:lnTo>
                  <a:close/>
                  <a:moveTo>
                    <a:pt x="7515" y="15"/>
                  </a:moveTo>
                  <a:lnTo>
                    <a:pt x="7515" y="341"/>
                  </a:lnTo>
                  <a:lnTo>
                    <a:pt x="7500" y="341"/>
                  </a:lnTo>
                  <a:lnTo>
                    <a:pt x="7500" y="15"/>
                  </a:lnTo>
                  <a:lnTo>
                    <a:pt x="7515" y="15"/>
                  </a:lnTo>
                  <a:close/>
                  <a:moveTo>
                    <a:pt x="8348" y="15"/>
                  </a:moveTo>
                  <a:lnTo>
                    <a:pt x="8348" y="341"/>
                  </a:lnTo>
                  <a:lnTo>
                    <a:pt x="8334" y="341"/>
                  </a:lnTo>
                  <a:lnTo>
                    <a:pt x="8334" y="15"/>
                  </a:lnTo>
                  <a:lnTo>
                    <a:pt x="8348" y="15"/>
                  </a:lnTo>
                  <a:close/>
                  <a:moveTo>
                    <a:pt x="8348" y="15"/>
                  </a:moveTo>
                  <a:lnTo>
                    <a:pt x="8348" y="341"/>
                  </a:lnTo>
                  <a:lnTo>
                    <a:pt x="8334" y="341"/>
                  </a:lnTo>
                  <a:lnTo>
                    <a:pt x="8334" y="15"/>
                  </a:lnTo>
                  <a:lnTo>
                    <a:pt x="8348" y="15"/>
                  </a:lnTo>
                  <a:close/>
                  <a:moveTo>
                    <a:pt x="8348" y="15"/>
                  </a:moveTo>
                  <a:lnTo>
                    <a:pt x="8348" y="341"/>
                  </a:lnTo>
                  <a:lnTo>
                    <a:pt x="8334" y="341"/>
                  </a:lnTo>
                  <a:lnTo>
                    <a:pt x="8334" y="15"/>
                  </a:lnTo>
                  <a:lnTo>
                    <a:pt x="8348" y="15"/>
                  </a:lnTo>
                  <a:close/>
                </a:path>
              </a:pathLst>
            </a:custGeom>
            <a:solidFill>
              <a:srgbClr val="868686"/>
            </a:solidFill>
            <a:ln w="0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1494" y="4741"/>
              <a:ext cx="104" cy="104"/>
            </a:xfrm>
            <a:prstGeom prst="rect">
              <a:avLst/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1643" y="4682"/>
              <a:ext cx="345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СОУ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3577" y="4696"/>
              <a:ext cx="21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4381" y="4696"/>
              <a:ext cx="21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70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5140" y="4696"/>
              <a:ext cx="315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6003" y="4696"/>
              <a:ext cx="21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78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6821" y="4696"/>
              <a:ext cx="21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63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7625" y="4696"/>
              <a:ext cx="21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75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8443" y="4696"/>
              <a:ext cx="21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9247" y="4696"/>
              <a:ext cx="21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81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4247" y="1567"/>
              <a:ext cx="2700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Calibri" pitchFamily="34" charset="0"/>
                  <a:cs typeface="Arial" pitchFamily="34" charset="0"/>
                </a:rPr>
                <a:t>Английский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357430"/>
            <a:ext cx="471490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68" name="Объект 1"/>
          <p:cNvGraphicFramePr>
            <a:graphicFrameLocks/>
          </p:cNvGraphicFramePr>
          <p:nvPr/>
        </p:nvGraphicFramePr>
        <p:xfrm>
          <a:off x="3714744" y="4500570"/>
          <a:ext cx="4857784" cy="2143140"/>
        </p:xfrm>
        <a:graphic>
          <a:graphicData uri="http://schemas.openxmlformats.org/presentationml/2006/ole">
            <p:oleObj spid="_x0000_s1068" name="Диаграмма" r:id="rId5" imgW="5944115" imgH="2450804" progId="Excel.Sheet.8">
              <p:embed/>
            </p:oleObj>
          </a:graphicData>
        </a:graphic>
      </p:graphicFrame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0" y="245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Создание ситуации успеха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7159" y="428604"/>
            <a:ext cx="8286808" cy="6215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9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10" y="142853"/>
            <a:ext cx="728667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555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3042" y="2928934"/>
            <a:ext cx="5695176" cy="3649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100" b="1" dirty="0" smtClean="0"/>
              <a:t> </a:t>
            </a:r>
            <a:endParaRPr lang="ru-RU" sz="1100" dirty="0" smtClean="0"/>
          </a:p>
          <a:p>
            <a:r>
              <a:rPr lang="ru-RU" dirty="0" smtClean="0">
                <a:solidFill>
                  <a:srgbClr val="006600"/>
                </a:solidFill>
              </a:rPr>
              <a:t>Всероссийская олимпиада школьников по английскому языку 8-11 классы,2011 - 3 участника, 1 призёр (</a:t>
            </a:r>
            <a:r>
              <a:rPr lang="ru-RU" dirty="0" err="1" smtClean="0">
                <a:solidFill>
                  <a:srgbClr val="006600"/>
                </a:solidFill>
              </a:rPr>
              <a:t>Местверишвили</a:t>
            </a:r>
            <a:r>
              <a:rPr lang="ru-RU" dirty="0" smtClean="0">
                <a:solidFill>
                  <a:srgbClr val="006600"/>
                </a:solidFill>
              </a:rPr>
              <a:t> Анна)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Всероссийской олимпиада школьников по английскому языку 8-11 классов, 2013 - 2 участника, 1 призёр (</a:t>
            </a:r>
            <a:r>
              <a:rPr lang="ru-RU" dirty="0" err="1" smtClean="0">
                <a:solidFill>
                  <a:srgbClr val="006600"/>
                </a:solidFill>
              </a:rPr>
              <a:t>Купцова</a:t>
            </a:r>
            <a:r>
              <a:rPr lang="ru-RU" dirty="0" smtClean="0">
                <a:solidFill>
                  <a:srgbClr val="006600"/>
                </a:solidFill>
              </a:rPr>
              <a:t> Светлана)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Участие учащихся в предметных олимпиадах.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691</TotalTime>
  <Words>1380</Words>
  <Application>Microsoft Office PowerPoint</Application>
  <PresentationFormat>Экран (4:3)</PresentationFormat>
  <Paragraphs>294</Paragraphs>
  <Slides>29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Бумажная</vt:lpstr>
      <vt:lpstr>Диаграмма</vt:lpstr>
      <vt:lpstr>     МБОУ  Гимназия №8 имени академика Н.Н. Боголюбова</vt:lpstr>
      <vt:lpstr>«          Чтобы быть хорошим преподавателем, нужно любить то, что преподаешь, и любить тех, кому преподаешь" В.Ключевский  </vt:lpstr>
      <vt:lpstr>                Характеристика контингента    учащихся.</vt:lpstr>
      <vt:lpstr>Качество знаний по предмету за последние 3 года.</vt:lpstr>
      <vt:lpstr>Слайд 5</vt:lpstr>
      <vt:lpstr>       Создание ситуации успеха</vt:lpstr>
      <vt:lpstr>Слайд 7</vt:lpstr>
      <vt:lpstr>Слайд 8</vt:lpstr>
      <vt:lpstr>Участие учащихся в предметных олимпиадах.</vt:lpstr>
      <vt:lpstr>Участие учащихся в конкурсах, турнирах, выставках.</vt:lpstr>
      <vt:lpstr>Научно-практические конференции.</vt:lpstr>
      <vt:lpstr>          Граммоты, дипломы и благодарственные письма </vt:lpstr>
      <vt:lpstr>Слайд 13</vt:lpstr>
      <vt:lpstr>     Создание условий для приобретения обучающимися позитивного социального опыта.      </vt:lpstr>
      <vt:lpstr>Гражданско-патриотическое воспитание    Это направление работы являлось стержнем для всех проводимых мероприятий. С целью воспитания у учащихся духа патриотизма, понимания исторической роли нашей страны и народа в разгроме фашизма в рамках ежегодных мероприятий, посвящённых годовщине битвы под Москвой, Дню Защитника Отечества и Дню Победы в классе были проведены : ежегодные встречи с ветеранами, классные часы «Бородино», «Сталинградская битва», уроки мужества («День Победы», « День снятия блокады Ленинграда»). Учащиеся возлагали цветы к мемориальным памятникам. Традиционно в мае ребята участвовали в Параде – смотре строя и песни в рамках декады «Защитники Отечества».  </vt:lpstr>
      <vt:lpstr> Интеллектуально-познавательная деятельность    Работа осуществлялась в разных направлениях. Это и участие в предметных неделях гуманитарного, естественно-научного, физико-математического циклов, выпуск стенгазет посещение культурно-исторических мест, встреча с поэтом Ураловым Е.В, посещение центра этнических культур, успешное выступление на конференциях с проектными работами. Проектные работы способствовали развитию социально-ценных и  личностно-значимых интересов школьников. Традиционно в конце каждой четверти провожу игру «Что, где, когда», которая очень нравится учащимся. </vt:lpstr>
      <vt:lpstr>Духовно-нравственное воспитание    Одним из важнейших звеньев в воспитательной работе являлось духовно -  нравственное воспитание.  Основные ее задачи: формирование активной жизненной позиции школьников, их сознательного отношения к общечеловеческому дому, утверждение единства слова и дела как повседневной нормы поведения, воспитание самоуважения и уверенности в себе, чести, достоинства, прямоты и личной морали, инициативы, настойчивости в выполнении любого дела.  В рамках этого направления проводились тематические классные часы, беседы, диагностики, организовывались и проводились совместные общешкольные мероприятия.  </vt:lpstr>
      <vt:lpstr>Художественно-эстетическое воспитание    В становлении личности учащихся большая роль принадлежала художественно - эстетическому воспитанию, которое способствовало развитию творческих способностей, дарований и талантов. Этому способствовали мероприятия, охватывающие наибольшее количество учащихся и требующие длительной, особо тщательной подготовки: праздники «Здравствуй, школа!», «День Учителя», «Новый год», «День святого Валентина», «Международной женский день 8 Марта». Различные конкурсы газет, «Уголок класса»также помогали в развитие этого направления воспитания.  </vt:lpstr>
      <vt:lpstr>   Одним из направлений моей  работы являлась организация проведения  экскурсий, которые преимущественно служили целям воспитания и разностороннего развития учащихся.  С целью развития познавательных интересов, развития кругозора, повышения мотивации, воспитания патриотизма проведены следующие мероприятия: Экскурсия в Музей «Мишка», многократные экскурсии в Пушкинский музей Изобразительных искусств, посещение библиотеки, краеведческого музея Дубны, музея ОИЯИ, поездка в  музей «Эксперементариум и «Океанариум», поездка в театр сатиры и театр имени Пушкина. Экскурсионная деятельность органично интегрировалась в учебный процесс, тем самым осуществлялись метапредметные связи, формирование которых требуют ФГОС. После экскурсий организовывалась работа, связанная с оформлением собранного материала. Так, в конце года , была создана газета «Хроники 5 «Б». Экскурсионно-туристическая деятельность способствовала не только развитию воспитанников, но и формированию классного коллектива, помогала преодолевать организационные трудности. Заинтересованность учащихся в подобных мероприятиях высокая, что позволяет судить о достаточно хорошей сформированности нравственных и духовных качеств учащихся. Экскурсионная деятельность способствовала расширению образовательного пространства учащихся.   </vt:lpstr>
      <vt:lpstr>Слайд 20</vt:lpstr>
      <vt:lpstr>  </vt:lpstr>
      <vt:lpstr>«Знание  должно  служить творческим целям человека. Мало накоплять знания: нужно распространять их возможно шире и применять в жизни...» А. Рубакин </vt:lpstr>
      <vt:lpstr>Слайд 23</vt:lpstr>
      <vt:lpstr>Наличие печатных публикаций и публикаций на профессиональных сайтах.</vt:lpstr>
      <vt:lpstr>      Методическая работа, участие в работе семинаров, конференций  </vt:lpstr>
      <vt:lpstr>Непрерывность профессионального развития.</vt:lpstr>
      <vt:lpstr>Слайд 27</vt:lpstr>
      <vt:lpstr>Слайд 28</vt:lpstr>
      <vt:lpstr>Педагог года 2014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Запивалова С.И.</dc:creator>
  <cp:lastModifiedBy>user</cp:lastModifiedBy>
  <cp:revision>74</cp:revision>
  <dcterms:created xsi:type="dcterms:W3CDTF">2011-07-12T10:04:18Z</dcterms:created>
  <dcterms:modified xsi:type="dcterms:W3CDTF">2015-10-10T17:00:26Z</dcterms:modified>
</cp:coreProperties>
</file>