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7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EC335D9E-406C-42C0-8F83-36DF55A2B851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68E82B8-9373-449F-A76F-531917DEAE8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643050"/>
            <a:ext cx="8715404" cy="57150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РАБОТА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 ТЕМУ: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 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«Совершенствование светофорной сигнализации  на участке городской улицы Тархова в г. Саратове 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применением             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графо-аналитического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метода»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571736" y="3786190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Выполнил студент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Пекельников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Михаил Сергеевич                              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Руководитель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к.т.н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доцент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Горшенина Екатерина Юрьевна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571604" y="2357430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Фактический режим работы светофорной сигнализации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Тархова/Уфимцева.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71604" y="785794"/>
          <a:ext cx="5913119" cy="1482090"/>
        </p:xfrm>
        <a:graphic>
          <a:graphicData uri="http://schemas.openxmlformats.org/drawingml/2006/table">
            <a:tbl>
              <a:tblPr/>
              <a:tblGrid>
                <a:gridCol w="1236484"/>
                <a:gridCol w="1331505"/>
                <a:gridCol w="96808"/>
                <a:gridCol w="186386"/>
                <a:gridCol w="96808"/>
                <a:gridCol w="277752"/>
                <a:gridCol w="928277"/>
                <a:gridCol w="277752"/>
                <a:gridCol w="370337"/>
                <a:gridCol w="373991"/>
                <a:gridCol w="366682"/>
                <a:gridCol w="370337"/>
              </a:tblGrid>
              <a:tr h="19240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4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6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4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49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Tц=74 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643042" y="3643314"/>
          <a:ext cx="5974079" cy="1464310"/>
        </p:xfrm>
        <a:graphic>
          <a:graphicData uri="http://schemas.openxmlformats.org/drawingml/2006/table">
            <a:tbl>
              <a:tblPr/>
              <a:tblGrid>
                <a:gridCol w="1363237"/>
                <a:gridCol w="1223419"/>
                <a:gridCol w="105747"/>
                <a:gridCol w="105747"/>
                <a:gridCol w="105747"/>
                <a:gridCol w="105747"/>
                <a:gridCol w="282327"/>
                <a:gridCol w="744806"/>
                <a:gridCol w="303837"/>
                <a:gridCol w="407358"/>
                <a:gridCol w="389881"/>
                <a:gridCol w="428868"/>
                <a:gridCol w="407358"/>
              </a:tblGrid>
              <a:tr h="1835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2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35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93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Tц=65сек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643042" y="5214950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Расчетный режим работы светофорной сигнализации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Тархова/Уфимцева.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85918" y="813428"/>
          <a:ext cx="5974079" cy="1615440"/>
        </p:xfrm>
        <a:graphic>
          <a:graphicData uri="http://schemas.openxmlformats.org/drawingml/2006/table">
            <a:tbl>
              <a:tblPr/>
              <a:tblGrid>
                <a:gridCol w="1250423"/>
                <a:gridCol w="1347747"/>
                <a:gridCol w="96900"/>
                <a:gridCol w="187255"/>
                <a:gridCol w="96900"/>
                <a:gridCol w="280883"/>
                <a:gridCol w="1029905"/>
                <a:gridCol w="279651"/>
                <a:gridCol w="340016"/>
                <a:gridCol w="296899"/>
                <a:gridCol w="312913"/>
                <a:gridCol w="454587"/>
              </a:tblGrid>
              <a:tr h="1981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1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2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608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Tц=63 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85918" y="3594430"/>
          <a:ext cx="6035039" cy="1620520"/>
        </p:xfrm>
        <a:graphic>
          <a:graphicData uri="http://schemas.openxmlformats.org/drawingml/2006/table">
            <a:tbl>
              <a:tblPr/>
              <a:tblGrid>
                <a:gridCol w="1222699"/>
                <a:gridCol w="1097170"/>
                <a:gridCol w="93980"/>
                <a:gridCol w="93980"/>
                <a:gridCol w="93980"/>
                <a:gridCol w="829214"/>
                <a:gridCol w="253472"/>
                <a:gridCol w="756794"/>
                <a:gridCol w="273991"/>
                <a:gridCol w="328306"/>
                <a:gridCol w="290889"/>
                <a:gridCol w="306580"/>
                <a:gridCol w="393984"/>
              </a:tblGrid>
              <a:tr h="468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59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en-US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1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3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Tц=62сек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785918" y="2428868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Фактический режим работы светофорной сигнализации Тархова/Чехова/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Батавина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785918" y="5214950"/>
            <a:ext cx="607223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Расчетный режим работы светофорной сигнализации Тархова/Чехова/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Батавина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2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80961"/>
            <a:ext cx="4495800" cy="3133725"/>
          </a:xfrm>
          <a:prstGeom prst="rect">
            <a:avLst/>
          </a:prstGeom>
          <a:noFill/>
        </p:spPr>
      </p:pic>
      <p:pic>
        <p:nvPicPr>
          <p:cNvPr id="36865" name="Рисунок 2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17" y="3319483"/>
            <a:ext cx="4524375" cy="3038475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285720" y="3058539"/>
            <a:ext cx="88582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фактического координированного управления движением на городской магистрали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0" y="6334780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График расчетного координированного управления движением на городской магистрали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q"/>
          <p:cNvPicPr>
            <a:picLocks noChangeAspect="1" noChangeArrowheads="1"/>
          </p:cNvPicPr>
          <p:nvPr/>
        </p:nvPicPr>
        <p:blipFill>
          <a:blip r:embed="rId2" cstate="print"/>
          <a:srcRect l="19102" r="19102"/>
          <a:stretch>
            <a:fillRect/>
          </a:stretch>
        </p:blipFill>
        <p:spPr bwMode="auto">
          <a:xfrm>
            <a:off x="428596" y="714356"/>
            <a:ext cx="4143404" cy="5032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1428736"/>
            <a:ext cx="4786314" cy="3794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2"/>
          <p:cNvPicPr>
            <a:picLocks noChangeAspect="1" noChangeArrowheads="1"/>
          </p:cNvPicPr>
          <p:nvPr/>
        </p:nvPicPr>
        <p:blipFill>
          <a:blip r:embed="rId2" cstate="print"/>
          <a:srcRect l="-822" t="19312" r="5983" b="32512"/>
          <a:stretch>
            <a:fillRect/>
          </a:stretch>
        </p:blipFill>
        <p:spPr bwMode="auto">
          <a:xfrm>
            <a:off x="928662" y="142852"/>
            <a:ext cx="7500990" cy="2488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5929330"/>
            <a:ext cx="41306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Схема улично-дорожной сети</a:t>
            </a:r>
          </a:p>
        </p:txBody>
      </p:sp>
      <p:pic>
        <p:nvPicPr>
          <p:cNvPr id="7" name="Picture 2" descr="гра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9492" y="2786058"/>
            <a:ext cx="6460094" cy="2872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Рисунок 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46612"/>
            <a:ext cx="3143272" cy="2853760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071802" y="3000372"/>
            <a:ext cx="3214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Перекрёсток  ул. Тархова -            ул. Перспективная.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Рисунок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786058"/>
            <a:ext cx="3114675" cy="3019425"/>
          </a:xfrm>
          <a:prstGeom prst="rect">
            <a:avLst/>
          </a:prstGeom>
          <a:noFill/>
        </p:spPr>
      </p:pic>
      <p:pic>
        <p:nvPicPr>
          <p:cNvPr id="6149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2890854"/>
            <a:ext cx="3038475" cy="2895600"/>
          </a:xfrm>
          <a:prstGeom prst="rect">
            <a:avLst/>
          </a:prstGeom>
          <a:noFill/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3476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-32" y="5741275"/>
            <a:ext cx="88582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Перекрёсток                                                                                            Перекрёсток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Тархова -  ул. Уфимцева.                                      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ул. Тархова - ул. Чехова-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ул.Батавина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4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146611"/>
            <a:ext cx="3714776" cy="3372626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071802" y="3487167"/>
            <a:ext cx="321467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Перекрёсток  ул. Тархова -            ул. Перспективная.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C:\Users\Дом\Pictures\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867" y="4572008"/>
            <a:ext cx="4340133" cy="1643074"/>
          </a:xfrm>
          <a:prstGeom prst="rect">
            <a:avLst/>
          </a:prstGeom>
          <a:noFill/>
        </p:spPr>
      </p:pic>
      <p:pic>
        <p:nvPicPr>
          <p:cNvPr id="7" name="Picture 5" descr="C:\Users\Дом\Desktop\фото\IMG_20150617_1006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8689" y="4214818"/>
            <a:ext cx="4048153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6050" y="3214686"/>
            <a:ext cx="3929090" cy="857256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Перекрёсток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ул. Тархова  -  ул. Уфимцева.</a:t>
            </a:r>
            <a:endParaRPr lang="ru-RU" sz="1800" dirty="0"/>
          </a:p>
        </p:txBody>
      </p:sp>
      <p:pic>
        <p:nvPicPr>
          <p:cNvPr id="4" name="Рисунок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142852"/>
            <a:ext cx="3400427" cy="3296438"/>
          </a:xfrm>
          <a:prstGeom prst="rect">
            <a:avLst/>
          </a:prstGeom>
          <a:noFill/>
        </p:spPr>
      </p:pic>
      <p:pic>
        <p:nvPicPr>
          <p:cNvPr id="5" name="Picture 1" descr="C:\Users\Дом\Desktop\фото\IMG_20150617_0946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14793"/>
            <a:ext cx="4024340" cy="2414603"/>
          </a:xfrm>
          <a:prstGeom prst="rect">
            <a:avLst/>
          </a:prstGeom>
          <a:noFill/>
        </p:spPr>
      </p:pic>
      <p:pic>
        <p:nvPicPr>
          <p:cNvPr id="32770" name="Picture 2" descr="C:\Users\Дом\Desktop\фото\IMG_20150617_0945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5409" y="4014811"/>
            <a:ext cx="4024309" cy="2414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\Desktop\фото\IMG_20150617_095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943373"/>
            <a:ext cx="4024308" cy="2414585"/>
          </a:xfrm>
          <a:prstGeom prst="rect">
            <a:avLst/>
          </a:prstGeom>
          <a:noFill/>
        </p:spPr>
      </p:pic>
      <p:pic>
        <p:nvPicPr>
          <p:cNvPr id="5123" name="Picture 3" descr="C:\Users\Дом\Desktop\фото\IMG_20150617_095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0127" y="3929066"/>
            <a:ext cx="4048153" cy="2428892"/>
          </a:xfrm>
          <a:prstGeom prst="rect">
            <a:avLst/>
          </a:prstGeom>
          <a:noFill/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872" y="214290"/>
            <a:ext cx="3223405" cy="3071834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285984" y="3071810"/>
            <a:ext cx="4357718" cy="857256"/>
          </a:xfrm>
        </p:spPr>
        <p:txBody>
          <a:bodyPr>
            <a:normAutofit/>
          </a:bodyPr>
          <a:lstStyle/>
          <a:p>
            <a:pPr lvl="0" algn="ctr" fontAlgn="base">
              <a:spcAft>
                <a:spcPct val="0"/>
              </a:spcAft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Перекрёсток 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Тархова  -  ул. Чехова/ул.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Батавина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3576" y="142852"/>
            <a:ext cx="401817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17" y="3175018"/>
            <a:ext cx="3788279" cy="3468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8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59" y="3214686"/>
            <a:ext cx="3519459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214678" y="5572140"/>
            <a:ext cx="30003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Картограммы интенсивностей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рассматриваемых пересечениях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Рисунок 2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42852"/>
            <a:ext cx="4000528" cy="343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Рисунок 511"/>
          <p:cNvPicPr>
            <a:picLocks noChangeAspect="1" noChangeArrowheads="1"/>
          </p:cNvPicPr>
          <p:nvPr/>
        </p:nvPicPr>
        <p:blipFill>
          <a:blip r:embed="rId3" cstate="print"/>
          <a:srcRect l="14285" t="14323" r="14952" b="18568"/>
          <a:stretch>
            <a:fillRect/>
          </a:stretch>
        </p:blipFill>
        <p:spPr bwMode="auto">
          <a:xfrm>
            <a:off x="142844" y="3286124"/>
            <a:ext cx="4125766" cy="31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Рисунок 512"/>
          <p:cNvPicPr>
            <a:picLocks noChangeAspect="1" noChangeArrowheads="1"/>
          </p:cNvPicPr>
          <p:nvPr/>
        </p:nvPicPr>
        <p:blipFill>
          <a:blip r:embed="rId4" cstate="print"/>
          <a:srcRect l="15222" t="12206" r="14345" b="14554"/>
          <a:stretch>
            <a:fillRect/>
          </a:stretch>
        </p:blipFill>
        <p:spPr bwMode="auto">
          <a:xfrm>
            <a:off x="4929190" y="3143247"/>
            <a:ext cx="4013266" cy="34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3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1428736"/>
            <a:ext cx="14224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86116" y="5500702"/>
            <a:ext cx="26431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Схемы перекрёстков 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указанием конфликтных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точек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85852" y="214290"/>
            <a:ext cx="714376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Сравнительный анализ фактических и расчётных данных 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рассматриваемых пересечениях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14480" y="1000108"/>
          <a:ext cx="5929355" cy="1463040"/>
        </p:xfrm>
        <a:graphic>
          <a:graphicData uri="http://schemas.openxmlformats.org/drawingml/2006/table">
            <a:tbl>
              <a:tblPr/>
              <a:tblGrid>
                <a:gridCol w="1365657"/>
                <a:gridCol w="1238807"/>
                <a:gridCol w="250999"/>
                <a:gridCol w="105072"/>
                <a:gridCol w="283388"/>
                <a:gridCol w="900092"/>
                <a:gridCol w="255049"/>
                <a:gridCol w="369753"/>
                <a:gridCol w="325220"/>
                <a:gridCol w="342764"/>
                <a:gridCol w="492554"/>
              </a:tblGrid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5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Tц=62 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14480" y="3567124"/>
          <a:ext cx="5974080" cy="1504950"/>
        </p:xfrm>
        <a:graphic>
          <a:graphicData uri="http://schemas.openxmlformats.org/drawingml/2006/table">
            <a:tbl>
              <a:tblPr/>
              <a:tblGrid>
                <a:gridCol w="1375191"/>
                <a:gridCol w="1246224"/>
                <a:gridCol w="252503"/>
                <a:gridCol w="106780"/>
                <a:gridCol w="285084"/>
                <a:gridCol w="909554"/>
                <a:gridCol w="255218"/>
                <a:gridCol w="373324"/>
                <a:gridCol w="327168"/>
                <a:gridCol w="344816"/>
                <a:gridCol w="498218"/>
              </a:tblGrid>
              <a:tr h="20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Номера светофоров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График включения сигналов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tкж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8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3, 4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З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Ж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53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8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1, 2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65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Длительность тактов, с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Tц=60сек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714480" y="2500306"/>
            <a:ext cx="59293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Фактический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режим работы светофорной сигнализации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Тархова/Перспективная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714480" y="5072074"/>
            <a:ext cx="6000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Расчетный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режим работы светофорной сигнализации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Тархова/Перспективная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</TotalTime>
  <Words>361</Words>
  <Application>Microsoft Office PowerPoint</Application>
  <PresentationFormat>Экран (4:3)</PresentationFormat>
  <Paragraphs>213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Справедливость</vt:lpstr>
      <vt:lpstr>РАБОТА  НА ТЕМУ:   «Совершенствование светофорной сигнализации  на участке городской улицы Тархова в г. Саратове с применением               графо-аналитического метода» </vt:lpstr>
      <vt:lpstr>Слайд 2</vt:lpstr>
      <vt:lpstr>Слайд 3</vt:lpstr>
      <vt:lpstr>Слайд 4</vt:lpstr>
      <vt:lpstr>Перекрёсток      ул. Тархова  -  ул. Уфимцева.</vt:lpstr>
      <vt:lpstr>Перекрёсток   ул. Тархова  -  ул. Чехова/ул. Батавина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ВЫПУСКНАЯ КВАЛИФИКАЦИОННАЯ РАБОТА  НА ТЕМУ:   «Совершенствование светофорной сигнализации  на участке городской улицы Тархова в г. Саратове с применением  графо-аналитического метода»</dc:title>
  <dc:creator>Дом</dc:creator>
  <cp:lastModifiedBy>User</cp:lastModifiedBy>
  <cp:revision>12</cp:revision>
  <dcterms:created xsi:type="dcterms:W3CDTF">2015-06-18T10:11:16Z</dcterms:created>
  <dcterms:modified xsi:type="dcterms:W3CDTF">2015-10-28T22:58:01Z</dcterms:modified>
</cp:coreProperties>
</file>