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208FF-E5E0-49E8-B1CB-B2128F01685F}" type="datetimeFigureOut">
              <a:rPr lang="ru-RU" smtClean="0"/>
              <a:pPr/>
              <a:t>09.04.2016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196FF-E937-4F12-854F-761EB38053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76196FF-E937-4F12-854F-761EB38053AD}"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09.04.2016</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09.04.2016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09.04.2016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09.04.2016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09.04.2016</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09.04.2016</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42910" y="1071546"/>
            <a:ext cx="8043890" cy="3000396"/>
          </a:xfrm>
        </p:spPr>
        <p:txBody>
          <a:bodyPr/>
          <a:lstStyle/>
          <a:p>
            <a:pPr algn="ctr"/>
            <a:r>
              <a:rPr lang="ru-RU" sz="5400" dirty="0" smtClean="0"/>
              <a:t>национальные задачи России</a:t>
            </a:r>
            <a:endParaRPr lang="ru-RU" sz="5400" dirty="0"/>
          </a:p>
        </p:txBody>
      </p:sp>
      <p:sp>
        <p:nvSpPr>
          <p:cNvPr id="5" name="Подзаголовок 4"/>
          <p:cNvSpPr>
            <a:spLocks noGrp="1"/>
          </p:cNvSpPr>
          <p:nvPr>
            <p:ph type="subTitle" idx="1"/>
          </p:nvPr>
        </p:nvSpPr>
        <p:spPr>
          <a:xfrm>
            <a:off x="6357950" y="4714884"/>
            <a:ext cx="2571768" cy="1571636"/>
          </a:xfrm>
        </p:spPr>
        <p:txBody>
          <a:bodyPr>
            <a:normAutofit fontScale="92500"/>
          </a:bodyPr>
          <a:lstStyle/>
          <a:p>
            <a:r>
              <a:rPr lang="ru-RU" dirty="0" smtClean="0"/>
              <a:t>Выполнила студентка группы </a:t>
            </a:r>
            <a:r>
              <a:rPr lang="ru-RU" dirty="0" smtClean="0"/>
              <a:t>ДН-192-11к</a:t>
            </a:r>
            <a:endParaRPr lang="ru-RU" dirty="0" smtClean="0"/>
          </a:p>
          <a:p>
            <a:r>
              <a:rPr lang="ru-RU" dirty="0" err="1" smtClean="0"/>
              <a:t>Волощук</a:t>
            </a:r>
            <a:r>
              <a:rPr lang="ru-RU" dirty="0" smtClean="0"/>
              <a:t> </a:t>
            </a:r>
            <a:r>
              <a:rPr lang="ru-RU" dirty="0" smtClean="0"/>
              <a:t>Анастасия</a:t>
            </a:r>
          </a:p>
          <a:p>
            <a:r>
              <a:rPr lang="ru-RU" dirty="0" smtClean="0"/>
              <a:t>Руководитель</a:t>
            </a:r>
          </a:p>
          <a:p>
            <a:r>
              <a:rPr lang="ru-RU" dirty="0" err="1" smtClean="0"/>
              <a:t>Пропп</a:t>
            </a:r>
            <a:r>
              <a:rPr lang="ru-RU" dirty="0" smtClean="0"/>
              <a:t> А.А.</a:t>
            </a:r>
            <a:endParaRPr lang="en-US" dirty="0" smtClean="0"/>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829576" cy="1140736"/>
          </a:xfrm>
        </p:spPr>
        <p:txBody>
          <a:bodyPr/>
          <a:lstStyle/>
          <a:p>
            <a:r>
              <a:rPr lang="ru-RU" sz="3600" dirty="0" smtClean="0"/>
              <a:t>Построение эффективной демократии</a:t>
            </a:r>
            <a:endParaRPr lang="ru-RU" sz="3600" dirty="0"/>
          </a:p>
        </p:txBody>
      </p:sp>
      <p:sp>
        <p:nvSpPr>
          <p:cNvPr id="3" name="Содержимое 2"/>
          <p:cNvSpPr>
            <a:spLocks noGrp="1"/>
          </p:cNvSpPr>
          <p:nvPr>
            <p:ph idx="1"/>
          </p:nvPr>
        </p:nvSpPr>
        <p:spPr>
          <a:xfrm>
            <a:off x="785786" y="1643050"/>
            <a:ext cx="7772400" cy="4572000"/>
          </a:xfrm>
        </p:spPr>
        <p:txBody>
          <a:bodyPr>
            <a:normAutofit fontScale="85000" lnSpcReduction="20000"/>
          </a:bodyPr>
          <a:lstStyle/>
          <a:p>
            <a:r>
              <a:rPr lang="ru-RU" dirty="0" smtClean="0">
                <a:latin typeface="Times New Roman" pitchFamily="18" charset="0"/>
                <a:cs typeface="Times New Roman" pitchFamily="18" charset="0"/>
              </a:rPr>
              <a:t>Ключевой вопрос современной стадии развития демократии в России — удастся ли ей стать суверенной демократией. Демократический процесс должен шаг за шагом расширять реальное пространство свобод личности, укоренять ценности свободы, сближать их с историческими традициями, моральными и культурными ценностями россиян. Основная внутренняя задача государства на современном этапе — создать условия, при которых граждане России могут зарабатывать деньги, с выгодой для себя вкладывать их в экономику страны. Для этого необходимо устранить то, что мешает людям жить и </a:t>
            </a:r>
            <a:r>
              <a:rPr lang="ru-RU" dirty="0" smtClean="0">
                <a:latin typeface="Times New Roman" pitchFamily="18" charset="0"/>
                <a:cs typeface="Times New Roman" pitchFamily="18" charset="0"/>
              </a:rPr>
              <a:t>работать</a:t>
            </a: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40368.jpg"/>
          <p:cNvPicPr>
            <a:picLocks noChangeAspect="1"/>
          </p:cNvPicPr>
          <p:nvPr/>
        </p:nvPicPr>
        <p:blipFill>
          <a:blip r:embed="rId2" cstate="print"/>
          <a:stretch>
            <a:fillRect/>
          </a:stretch>
        </p:blipFill>
        <p:spPr>
          <a:xfrm>
            <a:off x="428596" y="0"/>
            <a:ext cx="2943225" cy="4181475"/>
          </a:xfrm>
          <a:prstGeom prst="rect">
            <a:avLst/>
          </a:prstGeom>
          <a:ln>
            <a:noFill/>
          </a:ln>
          <a:effectLst>
            <a:softEdge rad="112500"/>
          </a:effectLst>
        </p:spPr>
      </p:pic>
      <p:pic>
        <p:nvPicPr>
          <p:cNvPr id="5" name="Рисунок 4" descr="miting.jpg"/>
          <p:cNvPicPr>
            <a:picLocks noChangeAspect="1"/>
          </p:cNvPicPr>
          <p:nvPr/>
        </p:nvPicPr>
        <p:blipFill>
          <a:blip r:embed="rId3" cstate="print"/>
          <a:stretch>
            <a:fillRect/>
          </a:stretch>
        </p:blipFill>
        <p:spPr>
          <a:xfrm>
            <a:off x="5072066" y="285728"/>
            <a:ext cx="3672114" cy="2628900"/>
          </a:xfrm>
          <a:prstGeom prst="rect">
            <a:avLst/>
          </a:prstGeom>
          <a:ln>
            <a:noFill/>
          </a:ln>
          <a:effectLst>
            <a:softEdge rad="112500"/>
          </a:effectLst>
        </p:spPr>
      </p:pic>
      <p:pic>
        <p:nvPicPr>
          <p:cNvPr id="6" name="Рисунок 5" descr="democracy.jpg"/>
          <p:cNvPicPr>
            <a:picLocks noChangeAspect="1"/>
          </p:cNvPicPr>
          <p:nvPr/>
        </p:nvPicPr>
        <p:blipFill>
          <a:blip r:embed="rId4" cstate="print"/>
          <a:stretch>
            <a:fillRect/>
          </a:stretch>
        </p:blipFill>
        <p:spPr>
          <a:xfrm>
            <a:off x="2357422" y="2143116"/>
            <a:ext cx="4857754" cy="3886203"/>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Обеспечение единства страны</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Объективная сложность управления Россией заключается не только в ее огромной территориальной протяженности, но и в значительном различии между отдельными ее частями. Выделяются </a:t>
            </a:r>
            <a:r>
              <a:rPr lang="ru-RU" dirty="0" err="1" smtClean="0"/>
              <a:t>средненаселенные</a:t>
            </a:r>
            <a:r>
              <a:rPr lang="ru-RU" dirty="0" smtClean="0"/>
              <a:t>, относительно бедные природными ресурсами, но обладающие развитой инфраструктурой Центр и Север Европейской части, Поволжье; многонаселенные, относительно бедные ресурсами и с более слабой инфраструктурой Юг европейской части и Северный Кавказ; малонаселенные, почти лишенные инфраструктуры, но богатые природными ресурсами Урал, Сибирь и Дальний Восток.</a:t>
            </a:r>
          </a:p>
          <a:p>
            <a:r>
              <a:rPr lang="ru-RU" dirty="0" smtClean="0"/>
              <a:t>       Россия разделена на множество регионов. В России по сравнению с развитыми странами Запада низкая географическая мобильность граждан, к тому же усилилась тенденция к их «оседлости» в собственном регионе.</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285728"/>
            <a:ext cx="7786742" cy="2031325"/>
          </a:xfrm>
          <a:prstGeom prst="rect">
            <a:avLst/>
          </a:prstGeom>
        </p:spPr>
        <p:txBody>
          <a:bodyPr wrap="square">
            <a:spAutoFit/>
          </a:bodyPr>
          <a:lstStyle/>
          <a:p>
            <a:r>
              <a:rPr lang="ru-RU" dirty="0" smtClean="0"/>
              <a:t>Процесс укрупнения регионов призван упразднить неэффективную «</a:t>
            </a:r>
            <a:r>
              <a:rPr lang="ru-RU" dirty="0" err="1" smtClean="0"/>
              <a:t>матрешечную</a:t>
            </a:r>
            <a:r>
              <a:rPr lang="ru-RU" dirty="0" smtClean="0"/>
              <a:t>» структуру Федерации, устранить самые опасные диспропорции между регионами, помочь «вытягиванию» наиболее депрессивных из них. Чтобы политически не дестабилизировать Федерацию, такое укрупнение может быть только добровольным, экономически целесообразным и идти при поддержке жителей самих объединяемых регионов.</a:t>
            </a:r>
            <a:endParaRPr lang="ru-RU" dirty="0"/>
          </a:p>
        </p:txBody>
      </p:sp>
      <p:pic>
        <p:nvPicPr>
          <p:cNvPr id="5" name="Рисунок 4" descr="1.jpg"/>
          <p:cNvPicPr>
            <a:picLocks noChangeAspect="1"/>
          </p:cNvPicPr>
          <p:nvPr/>
        </p:nvPicPr>
        <p:blipFill>
          <a:blip r:embed="rId2" cstate="print"/>
          <a:stretch>
            <a:fillRect/>
          </a:stretch>
        </p:blipFill>
        <p:spPr>
          <a:xfrm>
            <a:off x="571472" y="2571744"/>
            <a:ext cx="8001024" cy="40005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58138" cy="1140736"/>
          </a:xfrm>
        </p:spPr>
        <p:txBody>
          <a:bodyPr/>
          <a:lstStyle/>
          <a:p>
            <a:r>
              <a:rPr lang="ru-RU" sz="2400" dirty="0" smtClean="0"/>
              <a:t>Модернизация Вооруженных сил.</a:t>
            </a:r>
            <a:br>
              <a:rPr lang="ru-RU" sz="2400" dirty="0" smtClean="0"/>
            </a:br>
            <a:r>
              <a:rPr lang="ru-RU" sz="2400" dirty="0" smtClean="0"/>
              <a:t> Надежное обеспечение национальной безопасности страны</a:t>
            </a:r>
            <a:endParaRPr lang="ru-RU" sz="2400" dirty="0"/>
          </a:p>
        </p:txBody>
      </p:sp>
      <p:sp>
        <p:nvSpPr>
          <p:cNvPr id="3" name="Содержимое 2"/>
          <p:cNvSpPr>
            <a:spLocks noGrp="1"/>
          </p:cNvSpPr>
          <p:nvPr>
            <p:ph idx="1"/>
          </p:nvPr>
        </p:nvSpPr>
        <p:spPr/>
        <p:txBody>
          <a:bodyPr>
            <a:normAutofit fontScale="62500" lnSpcReduction="20000"/>
          </a:bodyPr>
          <a:lstStyle/>
          <a:p>
            <a:pPr algn="just">
              <a:lnSpc>
                <a:spcPct val="120000"/>
              </a:lnSpc>
            </a:pPr>
            <a:r>
              <a:rPr lang="ru-RU" dirty="0" smtClean="0">
                <a:latin typeface="Times New Roman" pitchFamily="18" charset="0"/>
                <a:cs typeface="Times New Roman" pitchFamily="18" charset="0"/>
              </a:rPr>
              <a:t>Миссия России в мире — быть на стороне сообщества суверенных демократий и свободного рынка против каких бы то ни было глобальных диктатур и монополий; сделать национальный суверенитет фактором справедливой глобализации и демократизации международных отношений. В этой связи важнейшей задачей остается модернизация наших Вооруженных сил, включая оснащение стратегических ядерных сил самыми современными системами стратегических вооружений. Такая модернизация ввиду возросшего числа военных и террористических угроз в мире в XXI в. является задачей обще Встречается мнение, что все проблемы Российской армии будут решены, если мы перейдем с призывного на контрактный принцип комплектования, заменим всеобщую воинскую обязанность профессиональной армией. национального </a:t>
            </a:r>
            <a:r>
              <a:rPr lang="ru-RU" dirty="0" smtClean="0">
                <a:latin typeface="Times New Roman" pitchFamily="18" charset="0"/>
                <a:cs typeface="Times New Roman" pitchFamily="18" charset="0"/>
              </a:rPr>
              <a:t>значения</a:t>
            </a: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b2521f3e6b79353a92282142f51752a.jpeg"/>
          <p:cNvPicPr>
            <a:picLocks noChangeAspect="1"/>
          </p:cNvPicPr>
          <p:nvPr/>
        </p:nvPicPr>
        <p:blipFill>
          <a:blip r:embed="rId2" cstate="print"/>
          <a:stretch>
            <a:fillRect/>
          </a:stretch>
        </p:blipFill>
        <p:spPr>
          <a:xfrm>
            <a:off x="4373558" y="428604"/>
            <a:ext cx="4770442" cy="3185187"/>
          </a:xfrm>
          <a:prstGeom prst="rect">
            <a:avLst/>
          </a:prstGeom>
          <a:ln>
            <a:noFill/>
          </a:ln>
          <a:effectLst>
            <a:softEdge rad="112500"/>
          </a:effectLst>
        </p:spPr>
      </p:pic>
      <p:pic>
        <p:nvPicPr>
          <p:cNvPr id="5" name="Рисунок 4" descr="43b836dc6371.jpg"/>
          <p:cNvPicPr>
            <a:picLocks noChangeAspect="1"/>
          </p:cNvPicPr>
          <p:nvPr/>
        </p:nvPicPr>
        <p:blipFill>
          <a:blip r:embed="rId3" cstate="print"/>
          <a:stretch>
            <a:fillRect/>
          </a:stretch>
        </p:blipFill>
        <p:spPr>
          <a:xfrm>
            <a:off x="2857488" y="3857628"/>
            <a:ext cx="4826007" cy="2714629"/>
          </a:xfrm>
          <a:prstGeom prst="rect">
            <a:avLst/>
          </a:prstGeom>
          <a:ln>
            <a:noFill/>
          </a:ln>
          <a:effectLst>
            <a:softEdge rad="112500"/>
          </a:effectLst>
        </p:spPr>
      </p:pic>
      <p:pic>
        <p:nvPicPr>
          <p:cNvPr id="6" name="Рисунок 5" descr="R03185900.jpg"/>
          <p:cNvPicPr>
            <a:picLocks noChangeAspect="1"/>
          </p:cNvPicPr>
          <p:nvPr/>
        </p:nvPicPr>
        <p:blipFill>
          <a:blip r:embed="rId4" cstate="print"/>
          <a:stretch>
            <a:fillRect/>
          </a:stretch>
        </p:blipFill>
        <p:spPr>
          <a:xfrm>
            <a:off x="285720" y="357166"/>
            <a:ext cx="3149808" cy="3786214"/>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14290"/>
            <a:ext cx="7843838" cy="1571636"/>
          </a:xfrm>
        </p:spPr>
        <p:txBody>
          <a:bodyPr/>
          <a:lstStyle/>
          <a:p>
            <a:r>
              <a:rPr lang="ru-RU" sz="3200" dirty="0" smtClean="0"/>
              <a:t>Понятие национальных задач.</a:t>
            </a:r>
            <a:br>
              <a:rPr lang="ru-RU" sz="3200" dirty="0" smtClean="0"/>
            </a:br>
            <a:r>
              <a:rPr lang="ru-RU" sz="3200" dirty="0" smtClean="0"/>
              <a:t> Спектр национальных задач России</a:t>
            </a:r>
            <a:endParaRPr lang="ru-RU" sz="3200" dirty="0"/>
          </a:p>
        </p:txBody>
      </p:sp>
      <p:sp>
        <p:nvSpPr>
          <p:cNvPr id="3" name="Содержимое 2"/>
          <p:cNvSpPr>
            <a:spLocks noGrp="1"/>
          </p:cNvSpPr>
          <p:nvPr>
            <p:ph idx="1"/>
          </p:nvPr>
        </p:nvSpPr>
        <p:spPr>
          <a:xfrm>
            <a:off x="857224" y="1500174"/>
            <a:ext cx="7829576" cy="5143536"/>
          </a:xfrm>
        </p:spPr>
        <p:txBody>
          <a:bodyPr>
            <a:noAutofit/>
          </a:bodyPr>
          <a:lstStyle/>
          <a:p>
            <a:pPr algn="just"/>
            <a:r>
              <a:rPr lang="ru-RU" sz="1600" dirty="0" smtClean="0">
                <a:latin typeface="Times New Roman" pitchFamily="18" charset="0"/>
                <a:cs typeface="Times New Roman" pitchFamily="18" charset="0"/>
              </a:rPr>
              <a:t>последнее десятилетие XX в. в условиях разрушенной экономики и утерянных позиций на мировых рынках Россия была вынуждена одновременно восстанавливать государственность и создавать на новых, рыночных принципах народное хозяйство, защищать в борьбе с международным терроризмом и сепаратизмом целостность страны. В течение десятилетия была демонтирована прежняя плановая экономика, сломан привычный уклад жизни, пересмотрены прежние моральные и социальные ценности, политические и общественные институты. политические течения и общественные идеалы имеют право на существование в демократической стране. Однако все они игнорируют, во-первых, набор проблем и угроз, стоящих сегодня перед нашей страной, а во-вторых, те реальные обстоятельства, в которых мы находимся, те проблемы, которые мы можем решить, и те ресурсы, которыми мы располагаем для этого. У России сегодня нет сил и средств для реализации ни одной из моделей развития по европейскому или американскому образцу. Однако нет и необходимости пытаться это делать. Те проблемы, с которыми мы столкнулись сейчас и которые нам предстоит решать через 10, 20, 30 лет, не имеют ничего общего с проблемами царской России или Америки начала 30-х гг. прошлого столетия. И не могут быть решены теми приемами и методами, которые были в </a:t>
            </a:r>
            <a:r>
              <a:rPr lang="ru-RU" sz="1600" dirty="0" smtClean="0">
                <a:latin typeface="Times New Roman" pitchFamily="18" charset="0"/>
                <a:cs typeface="Times New Roman" pitchFamily="18" charset="0"/>
              </a:rPr>
              <a:t>СССР</a:t>
            </a:r>
            <a:endParaRPr lang="ru-RU" sz="16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758138" cy="1428760"/>
          </a:xfrm>
        </p:spPr>
        <p:txBody>
          <a:bodyPr/>
          <a:lstStyle/>
          <a:p>
            <a:r>
              <a:rPr lang="ru-RU" dirty="0" smtClean="0"/>
              <a:t>Национальные задачи</a:t>
            </a:r>
            <a:endParaRPr lang="ru-RU" dirty="0"/>
          </a:p>
        </p:txBody>
      </p:sp>
      <p:sp>
        <p:nvSpPr>
          <p:cNvPr id="3" name="Содержимое 2"/>
          <p:cNvSpPr>
            <a:spLocks noGrp="1"/>
          </p:cNvSpPr>
          <p:nvPr>
            <p:ph idx="1"/>
          </p:nvPr>
        </p:nvSpPr>
        <p:spPr>
          <a:xfrm>
            <a:off x="1043608" y="1916832"/>
            <a:ext cx="7772400" cy="4572000"/>
          </a:xfrm>
        </p:spPr>
        <p:txBody>
          <a:bodyPr>
            <a:normAutofit fontScale="92500" lnSpcReduction="20000"/>
          </a:bodyPr>
          <a:lstStyle/>
          <a:p>
            <a:pPr algn="just"/>
            <a:r>
              <a:rPr lang="ru-RU" sz="2200" dirty="0" smtClean="0"/>
              <a:t>	</a:t>
            </a:r>
            <a:r>
              <a:rPr lang="ru-RU" sz="2200" dirty="0" smtClean="0">
                <a:latin typeface="Times New Roman" pitchFamily="18" charset="0"/>
                <a:cs typeface="Times New Roman" pitchFamily="18" charset="0"/>
              </a:rPr>
              <a:t> Победа над бедностью.</a:t>
            </a:r>
          </a:p>
          <a:p>
            <a:pPr algn="just"/>
            <a:r>
              <a:rPr lang="ru-RU" sz="2200" dirty="0" smtClean="0">
                <a:latin typeface="Times New Roman" pitchFamily="18" charset="0"/>
                <a:cs typeface="Times New Roman" pitchFamily="18" charset="0"/>
              </a:rPr>
              <a:t>	Установление справедливого общественного и морального          порядка.</a:t>
            </a:r>
          </a:p>
          <a:p>
            <a:pPr algn="just"/>
            <a:r>
              <a:rPr lang="ru-RU" sz="2200" dirty="0" smtClean="0">
                <a:latin typeface="Times New Roman" pitchFamily="18" charset="0"/>
                <a:cs typeface="Times New Roman" pitchFamily="18" charset="0"/>
              </a:rPr>
              <a:t>	Построение эффективной демократии.</a:t>
            </a:r>
          </a:p>
          <a:p>
            <a:pPr algn="just"/>
            <a:r>
              <a:rPr lang="ru-RU" sz="2200" dirty="0" smtClean="0">
                <a:latin typeface="Times New Roman" pitchFamily="18" charset="0"/>
                <a:cs typeface="Times New Roman" pitchFamily="18" charset="0"/>
              </a:rPr>
              <a:t>	Обеспечение единства страны.</a:t>
            </a:r>
          </a:p>
          <a:p>
            <a:pPr algn="just"/>
            <a:r>
              <a:rPr lang="ru-RU" sz="2200" dirty="0" smtClean="0">
                <a:latin typeface="Times New Roman" pitchFamily="18" charset="0"/>
                <a:cs typeface="Times New Roman" pitchFamily="18" charset="0"/>
              </a:rPr>
              <a:t>	Умножение человеческого капитала России. Реконструкция систем образования и здравоохранения.</a:t>
            </a:r>
          </a:p>
          <a:p>
            <a:pPr algn="just"/>
            <a:r>
              <a:rPr lang="ru-RU" sz="2200" dirty="0" smtClean="0">
                <a:latin typeface="Times New Roman" pitchFamily="18" charset="0"/>
                <a:cs typeface="Times New Roman" pitchFamily="18" charset="0"/>
              </a:rPr>
              <a:t>	«Сбережение народа»: решение демографической проблемы, культурная и иммиграционная политика.</a:t>
            </a:r>
          </a:p>
          <a:p>
            <a:pPr algn="just"/>
            <a:r>
              <a:rPr lang="ru-RU" sz="2200" dirty="0" smtClean="0">
                <a:latin typeface="Times New Roman" pitchFamily="18" charset="0"/>
                <a:cs typeface="Times New Roman" pitchFamily="18" charset="0"/>
              </a:rPr>
              <a:t>	Переход от индустриальной — к информационной модели экономики. Поиск уникальных ниш для России в мировом разделении труда.</a:t>
            </a:r>
          </a:p>
          <a:p>
            <a:pPr algn="just"/>
            <a:r>
              <a:rPr lang="ru-RU" sz="2200" dirty="0" smtClean="0">
                <a:latin typeface="Times New Roman" pitchFamily="18" charset="0"/>
                <a:cs typeface="Times New Roman" pitchFamily="18" charset="0"/>
              </a:rPr>
              <a:t>	Модернизация Вооруженных сил. Надежное обеспечение национальной безопасности страны.</a:t>
            </a:r>
          </a:p>
          <a:p>
            <a:pPr algn="just"/>
            <a:r>
              <a:rPr lang="ru-RU" sz="2200" dirty="0" smtClean="0">
                <a:latin typeface="Times New Roman" pitchFamily="18" charset="0"/>
                <a:cs typeface="Times New Roman" pitchFamily="18" charset="0"/>
              </a:rPr>
              <a:t>	Геополитическая и </a:t>
            </a:r>
            <a:r>
              <a:rPr lang="ru-RU" sz="2200" dirty="0" err="1" smtClean="0">
                <a:latin typeface="Times New Roman" pitchFamily="18" charset="0"/>
                <a:cs typeface="Times New Roman" pitchFamily="18" charset="0"/>
              </a:rPr>
              <a:t>цивилизационная</a:t>
            </a:r>
            <a:r>
              <a:rPr lang="ru-RU" sz="2200" dirty="0" smtClean="0">
                <a:latin typeface="Times New Roman" pitchFamily="18" charset="0"/>
                <a:cs typeface="Times New Roman" pitchFamily="18" charset="0"/>
              </a:rPr>
              <a:t> миссия России в XXI </a:t>
            </a:r>
            <a:r>
              <a:rPr lang="ru-RU" sz="2200" dirty="0" smtClean="0">
                <a:latin typeface="Times New Roman" pitchFamily="18" charset="0"/>
                <a:cs typeface="Times New Roman" pitchFamily="18" charset="0"/>
              </a:rPr>
              <a:t>в</a:t>
            </a:r>
            <a:endParaRPr lang="ru-RU" sz="2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Победа над бедностью</a:t>
            </a:r>
            <a:endParaRPr lang="ru-RU" dirty="0"/>
          </a:p>
        </p:txBody>
      </p:sp>
      <p:sp>
        <p:nvSpPr>
          <p:cNvPr id="5" name="Содержимое 4"/>
          <p:cNvSpPr>
            <a:spLocks noGrp="1"/>
          </p:cNvSpPr>
          <p:nvPr>
            <p:ph idx="1"/>
          </p:nvPr>
        </p:nvSpPr>
        <p:spPr/>
        <p:txBody>
          <a:bodyPr>
            <a:normAutofit fontScale="92500" lnSpcReduction="10000"/>
          </a:bodyPr>
          <a:lstStyle/>
          <a:p>
            <a:pPr algn="just"/>
            <a:r>
              <a:rPr lang="ru-RU" dirty="0" smtClean="0">
                <a:latin typeface="Times New Roman" pitchFamily="18" charset="0"/>
                <a:cs typeface="Times New Roman" pitchFamily="18" charset="0"/>
              </a:rPr>
              <a:t>Первоочередная общенациональная задача России — это победа над бедностью. Сегодня только 12% россиян на вопрос, что они могут позволить себе в материальном плане, отвечают: все что угодно, кроме покупки машины, квартиры, дачи, полноценного отдыха, качественного образования для своих детей. Чтобы наше общество было устойчивым, жизнеспособным и стабильным, средний класс должен объединять не менее половины его </a:t>
            </a:r>
            <a:r>
              <a:rPr lang="ru-RU" dirty="0" smtClean="0">
                <a:latin typeface="Times New Roman" pitchFamily="18" charset="0"/>
                <a:cs typeface="Times New Roman" pitchFamily="18" charset="0"/>
              </a:rPr>
              <a:t>членов</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85728"/>
            <a:ext cx="7786742" cy="2308324"/>
          </a:xfrm>
          <a:prstGeom prst="rect">
            <a:avLst/>
          </a:prstGeom>
        </p:spPr>
        <p:txBody>
          <a:bodyPr wrap="square">
            <a:spAutoFit/>
          </a:bodyPr>
          <a:lstStyle/>
          <a:p>
            <a:r>
              <a:rPr lang="ru-RU" dirty="0" smtClean="0"/>
              <a:t> Именно значительное расширение среднего класса, превращение его в численно доминирующую часть общества является ключом к решению проблем: экономики (расширение внутреннего рынка, обеспечение устойчивого спроса на отечественные продукты, товары и услуги);</a:t>
            </a:r>
          </a:p>
          <a:p>
            <a:r>
              <a:rPr lang="ru-RU" dirty="0" smtClean="0"/>
              <a:t> социальной сферы (реконструкция на новой, рыночной основе систем социальной поддержки, здравоохранения и образования);</a:t>
            </a:r>
          </a:p>
          <a:p>
            <a:r>
              <a:rPr lang="ru-RU" dirty="0" smtClean="0"/>
              <a:t> политики (формирование общественного и государственного порядка, признаваемого справедливым большинством граждан).</a:t>
            </a:r>
            <a:endParaRPr lang="ru-RU" dirty="0"/>
          </a:p>
        </p:txBody>
      </p:sp>
      <p:sp>
        <p:nvSpPr>
          <p:cNvPr id="6" name="Прямоугольник 5"/>
          <p:cNvSpPr/>
          <p:nvPr/>
        </p:nvSpPr>
        <p:spPr>
          <a:xfrm>
            <a:off x="428596" y="2571744"/>
            <a:ext cx="8358246" cy="1477328"/>
          </a:xfrm>
          <a:prstGeom prst="rect">
            <a:avLst/>
          </a:prstGeom>
        </p:spPr>
        <p:txBody>
          <a:bodyPr wrap="square">
            <a:spAutoFit/>
          </a:bodyPr>
          <a:lstStyle/>
          <a:p>
            <a:r>
              <a:rPr lang="ru-RU" dirty="0" smtClean="0"/>
              <a:t> Важнейшей задачей является существенное улучшение материального положения работников бюджетной сферы. Необходимо последовательно использовать госбюджет для повышения зарплаты врачам, преподавателям, научным работникам, госслужащим, военным. Это станет важным шагом в борьбе с бедностью среди работающих</a:t>
            </a:r>
            <a:endParaRPr lang="ru-RU" dirty="0"/>
          </a:p>
        </p:txBody>
      </p:sp>
      <p:pic>
        <p:nvPicPr>
          <p:cNvPr id="8" name="Рисунок 7" descr="к.jpg"/>
          <p:cNvPicPr>
            <a:picLocks noChangeAspect="1"/>
          </p:cNvPicPr>
          <p:nvPr/>
        </p:nvPicPr>
        <p:blipFill>
          <a:blip r:embed="rId3" cstate="print"/>
          <a:stretch>
            <a:fillRect/>
          </a:stretch>
        </p:blipFill>
        <p:spPr>
          <a:xfrm>
            <a:off x="4500562" y="3786190"/>
            <a:ext cx="4336293" cy="2879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257051050_a2c55639d8.jpg"/>
          <p:cNvPicPr>
            <a:picLocks noChangeAspect="1"/>
          </p:cNvPicPr>
          <p:nvPr/>
        </p:nvPicPr>
        <p:blipFill>
          <a:blip r:embed="rId2" cstate="print"/>
          <a:stretch>
            <a:fillRect/>
          </a:stretch>
        </p:blipFill>
        <p:spPr>
          <a:xfrm>
            <a:off x="4825992" y="2214554"/>
            <a:ext cx="4318008" cy="4318008"/>
          </a:xfrm>
          <a:prstGeom prst="rect">
            <a:avLst/>
          </a:prstGeom>
          <a:ln>
            <a:noFill/>
          </a:ln>
          <a:effectLst>
            <a:softEdge rad="112500"/>
          </a:effectLst>
        </p:spPr>
      </p:pic>
      <p:pic>
        <p:nvPicPr>
          <p:cNvPr id="6" name="Рисунок 5" descr="large.jpg"/>
          <p:cNvPicPr>
            <a:picLocks noChangeAspect="1"/>
          </p:cNvPicPr>
          <p:nvPr/>
        </p:nvPicPr>
        <p:blipFill>
          <a:blip r:embed="rId3" cstate="print"/>
          <a:stretch>
            <a:fillRect/>
          </a:stretch>
        </p:blipFill>
        <p:spPr>
          <a:xfrm>
            <a:off x="357158" y="0"/>
            <a:ext cx="4997701" cy="3354707"/>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7972452" cy="1426464"/>
          </a:xfrm>
        </p:spPr>
        <p:txBody>
          <a:bodyPr/>
          <a:lstStyle/>
          <a:p>
            <a:r>
              <a:rPr lang="ru-RU" sz="2800" dirty="0" smtClean="0"/>
              <a:t>Установление справедливого общественного и морального порядка</a:t>
            </a:r>
            <a:endParaRPr lang="ru-RU" sz="2800" dirty="0"/>
          </a:p>
        </p:txBody>
      </p:sp>
      <p:sp>
        <p:nvSpPr>
          <p:cNvPr id="3" name="Содержимое 2"/>
          <p:cNvSpPr>
            <a:spLocks noGrp="1"/>
          </p:cNvSpPr>
          <p:nvPr>
            <p:ph idx="1"/>
          </p:nvPr>
        </p:nvSpPr>
        <p:spPr>
          <a:xfrm>
            <a:off x="857224" y="1285860"/>
            <a:ext cx="7829576" cy="5069700"/>
          </a:xfrm>
        </p:spPr>
        <p:txBody>
          <a:bodyPr>
            <a:normAutofit fontScale="92500" lnSpcReduction="20000"/>
          </a:bodyPr>
          <a:lstStyle/>
          <a:p>
            <a:pPr algn="just"/>
            <a:r>
              <a:rPr lang="ru-RU" dirty="0" smtClean="0">
                <a:latin typeface="Times New Roman" pitchFamily="18" charset="0"/>
                <a:cs typeface="Times New Roman" pitchFamily="18" charset="0"/>
              </a:rPr>
              <a:t>Главное условие динамичного экономического развития страны, социального мира в ней, легитимности государственной власти — это справедливость общественного устройства. Демократическая революция и жизнь в условиях рыночной экономики серьезно изменили представления россиян о справедливости. Большое значение приобрела индивидуальность, экономическая свобода, принцип равенства возможностей. Сегодня уже невозможен прежний — советский, уравнительный — подход к справедливости, всеохватывающий </a:t>
            </a:r>
            <a:r>
              <a:rPr lang="ru-RU" dirty="0" smtClean="0">
                <a:latin typeface="Times New Roman" pitchFamily="18" charset="0"/>
                <a:cs typeface="Times New Roman" pitchFamily="18" charset="0"/>
              </a:rPr>
              <a:t>коллективизм</a:t>
            </a:r>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214290"/>
            <a:ext cx="8286808" cy="1477328"/>
          </a:xfrm>
          <a:prstGeom prst="rect">
            <a:avLst/>
          </a:prstGeom>
        </p:spPr>
        <p:txBody>
          <a:bodyPr wrap="square">
            <a:spAutoFit/>
          </a:bodyPr>
          <a:lstStyle/>
          <a:p>
            <a:r>
              <a:rPr lang="ru-RU" dirty="0" smtClean="0"/>
              <a:t> Одна из задач государства — таким образом перераспределять национальное богатство, чтобы не мешать самостоятельным и сильным самим зарабатывать себе на жизнь, чрезмерно ограничивая их частную инициативу. Но при этом оно должно обеспечивать равенство всех перед законом, противостоять неправомерным попыткам сильных завладеть тем, что принадлежит всей нации.</a:t>
            </a:r>
            <a:endParaRPr lang="ru-RU" dirty="0"/>
          </a:p>
        </p:txBody>
      </p:sp>
      <p:sp>
        <p:nvSpPr>
          <p:cNvPr id="5" name="Прямоугольник 4"/>
          <p:cNvSpPr/>
          <p:nvPr/>
        </p:nvSpPr>
        <p:spPr>
          <a:xfrm>
            <a:off x="785786" y="1714488"/>
            <a:ext cx="8072494" cy="1754326"/>
          </a:xfrm>
          <a:prstGeom prst="rect">
            <a:avLst/>
          </a:prstGeom>
        </p:spPr>
        <p:txBody>
          <a:bodyPr wrap="square">
            <a:spAutoFit/>
          </a:bodyPr>
          <a:lstStyle/>
          <a:p>
            <a:r>
              <a:rPr lang="ru-RU" dirty="0" smtClean="0"/>
              <a:t> Только создание в обществе ощущения порочности коррупции и высокая вероятность наказания за нее способны привести к успеху борьбу с ней.</a:t>
            </a:r>
          </a:p>
          <a:p>
            <a:r>
              <a:rPr lang="ru-RU" dirty="0" smtClean="0"/>
              <a:t>       Перемены к лучшему в нашем обществе невозможны и без формирования «российской мечты» — яркого, притягательного и убедительного образа будущей России. Это должна быть свободная, сильная, суверенная и справедливо устроенная страна.</a:t>
            </a:r>
            <a:endParaRPr lang="ru-RU" dirty="0"/>
          </a:p>
        </p:txBody>
      </p:sp>
      <p:sp>
        <p:nvSpPr>
          <p:cNvPr id="6" name="Прямоугольник 5"/>
          <p:cNvSpPr/>
          <p:nvPr/>
        </p:nvSpPr>
        <p:spPr>
          <a:xfrm>
            <a:off x="857224" y="3500437"/>
            <a:ext cx="8286776" cy="2862322"/>
          </a:xfrm>
          <a:prstGeom prst="rect">
            <a:avLst/>
          </a:prstGeom>
        </p:spPr>
        <p:txBody>
          <a:bodyPr wrap="square">
            <a:spAutoFit/>
          </a:bodyPr>
          <a:lstStyle/>
          <a:p>
            <a:r>
              <a:rPr lang="ru-RU" dirty="0" smtClean="0"/>
              <a:t>Свободная — значит отказывающаяся от подавления личности и основанная на не подверженном диктату государства и любой другой силы волеизъявлении своих граждан.</a:t>
            </a:r>
          </a:p>
          <a:p>
            <a:r>
              <a:rPr lang="ru-RU" dirty="0" smtClean="0"/>
              <a:t>       Сильная — значит пользующаяся доверием и уважением в мире, уверенная в себе, равноправная участница планетарного сообщества наций.</a:t>
            </a:r>
          </a:p>
          <a:p>
            <a:r>
              <a:rPr lang="ru-RU" dirty="0" smtClean="0"/>
              <a:t>       Суверенная — значит неподвластная давлению и насилию извне, руководимая исключительно волей российского народа.</a:t>
            </a:r>
          </a:p>
          <a:p>
            <a:r>
              <a:rPr lang="ru-RU" dirty="0" smtClean="0"/>
              <a:t>       Справедливая — значит пользующаяся доверием и уважением своих граждан, работающая во благо их самих и их детей, облеченная доверием граждан других стран.</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5-18939-48_muschi1_37-865x1023.jpg"/>
          <p:cNvPicPr>
            <a:picLocks noChangeAspect="1"/>
          </p:cNvPicPr>
          <p:nvPr/>
        </p:nvPicPr>
        <p:blipFill>
          <a:blip r:embed="rId2" cstate="print"/>
          <a:stretch>
            <a:fillRect/>
          </a:stretch>
        </p:blipFill>
        <p:spPr>
          <a:xfrm>
            <a:off x="785786" y="285728"/>
            <a:ext cx="2542209" cy="30065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p:cNvSpPr txBox="1"/>
          <p:nvPr/>
        </p:nvSpPr>
        <p:spPr>
          <a:xfrm>
            <a:off x="1000100" y="3429001"/>
            <a:ext cx="2000264" cy="369332"/>
          </a:xfrm>
          <a:prstGeom prst="rect">
            <a:avLst/>
          </a:prstGeom>
          <a:noFill/>
        </p:spPr>
        <p:txBody>
          <a:bodyPr wrap="square" rtlCol="0">
            <a:spAutoFit/>
          </a:bodyPr>
          <a:lstStyle/>
          <a:p>
            <a:r>
              <a:rPr lang="ru-RU" dirty="0" smtClean="0"/>
              <a:t>Сильная Россия</a:t>
            </a:r>
            <a:endParaRPr lang="ru-RU" dirty="0"/>
          </a:p>
        </p:txBody>
      </p:sp>
      <p:pic>
        <p:nvPicPr>
          <p:cNvPr id="4" name="Рисунок 3" descr="000125.jpg"/>
          <p:cNvPicPr>
            <a:picLocks noChangeAspect="1"/>
          </p:cNvPicPr>
          <p:nvPr/>
        </p:nvPicPr>
        <p:blipFill>
          <a:blip r:embed="rId3" cstate="print"/>
          <a:stretch>
            <a:fillRect/>
          </a:stretch>
        </p:blipFill>
        <p:spPr>
          <a:xfrm>
            <a:off x="4214810" y="285728"/>
            <a:ext cx="3964777" cy="2643185"/>
          </a:xfrm>
          <a:prstGeom prst="rect">
            <a:avLst/>
          </a:prstGeom>
        </p:spPr>
      </p:pic>
      <p:sp>
        <p:nvSpPr>
          <p:cNvPr id="5" name="TextBox 4"/>
          <p:cNvSpPr txBox="1"/>
          <p:nvPr/>
        </p:nvSpPr>
        <p:spPr>
          <a:xfrm>
            <a:off x="4643438" y="3143248"/>
            <a:ext cx="2500330" cy="369332"/>
          </a:xfrm>
          <a:prstGeom prst="rect">
            <a:avLst/>
          </a:prstGeom>
          <a:noFill/>
        </p:spPr>
        <p:txBody>
          <a:bodyPr wrap="square" rtlCol="0">
            <a:spAutoFit/>
          </a:bodyPr>
          <a:lstStyle/>
          <a:p>
            <a:r>
              <a:rPr lang="ru-RU" dirty="0" smtClean="0"/>
              <a:t>Справедливая Россия</a:t>
            </a:r>
            <a:endParaRPr lang="ru-RU" dirty="0"/>
          </a:p>
        </p:txBody>
      </p:sp>
      <p:pic>
        <p:nvPicPr>
          <p:cNvPr id="6" name="Рисунок 5" descr="1297688285_svoboden_open.jpg"/>
          <p:cNvPicPr>
            <a:picLocks noChangeAspect="1"/>
          </p:cNvPicPr>
          <p:nvPr/>
        </p:nvPicPr>
        <p:blipFill>
          <a:blip r:embed="rId4" cstate="print"/>
          <a:stretch>
            <a:fillRect/>
          </a:stretch>
        </p:blipFill>
        <p:spPr>
          <a:xfrm>
            <a:off x="785786" y="4214818"/>
            <a:ext cx="2357430" cy="1885944"/>
          </a:xfrm>
          <a:prstGeom prst="rect">
            <a:avLst/>
          </a:prstGeom>
        </p:spPr>
      </p:pic>
      <p:sp>
        <p:nvSpPr>
          <p:cNvPr id="7" name="TextBox 6"/>
          <p:cNvSpPr txBox="1"/>
          <p:nvPr/>
        </p:nvSpPr>
        <p:spPr>
          <a:xfrm>
            <a:off x="857224" y="6215082"/>
            <a:ext cx="2286016" cy="369332"/>
          </a:xfrm>
          <a:prstGeom prst="rect">
            <a:avLst/>
          </a:prstGeom>
          <a:noFill/>
        </p:spPr>
        <p:txBody>
          <a:bodyPr wrap="square" rtlCol="0">
            <a:spAutoFit/>
          </a:bodyPr>
          <a:lstStyle/>
          <a:p>
            <a:r>
              <a:rPr lang="ru-RU" dirty="0" smtClean="0"/>
              <a:t>Свободная Россия</a:t>
            </a:r>
            <a:endParaRPr lang="ru-RU" dirty="0"/>
          </a:p>
        </p:txBody>
      </p:sp>
      <p:pic>
        <p:nvPicPr>
          <p:cNvPr id="8" name="Рисунок 7" descr="0_16ee2_e1986161_XL.jpeg"/>
          <p:cNvPicPr>
            <a:picLocks noChangeAspect="1"/>
          </p:cNvPicPr>
          <p:nvPr/>
        </p:nvPicPr>
        <p:blipFill>
          <a:blip r:embed="rId5" cstate="print"/>
          <a:stretch>
            <a:fillRect/>
          </a:stretch>
        </p:blipFill>
        <p:spPr>
          <a:xfrm>
            <a:off x="4929190" y="3571876"/>
            <a:ext cx="3428992" cy="2571744"/>
          </a:xfrm>
          <a:prstGeom prst="rect">
            <a:avLst/>
          </a:prstGeom>
        </p:spPr>
      </p:pic>
      <p:sp>
        <p:nvSpPr>
          <p:cNvPr id="9" name="TextBox 8"/>
          <p:cNvSpPr txBox="1"/>
          <p:nvPr/>
        </p:nvSpPr>
        <p:spPr>
          <a:xfrm>
            <a:off x="5214942" y="6357958"/>
            <a:ext cx="2928958" cy="369332"/>
          </a:xfrm>
          <a:prstGeom prst="rect">
            <a:avLst/>
          </a:prstGeom>
          <a:noFill/>
        </p:spPr>
        <p:txBody>
          <a:bodyPr wrap="square" rtlCol="0">
            <a:spAutoFit/>
          </a:bodyPr>
          <a:lstStyle/>
          <a:p>
            <a:r>
              <a:rPr lang="ru-RU" dirty="0" smtClean="0"/>
              <a:t>Суверенная Россия</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63</TotalTime>
  <Words>1049</Words>
  <Application>Microsoft Office PowerPoint</Application>
  <PresentationFormat>Экран (4:3)</PresentationFormat>
  <Paragraphs>45</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Метро</vt:lpstr>
      <vt:lpstr>национальные задачи России</vt:lpstr>
      <vt:lpstr>Понятие национальных задач.  Спектр национальных задач России</vt:lpstr>
      <vt:lpstr>Национальные задачи</vt:lpstr>
      <vt:lpstr>Победа над бедностью</vt:lpstr>
      <vt:lpstr>Слайд 5</vt:lpstr>
      <vt:lpstr>Слайд 6</vt:lpstr>
      <vt:lpstr>Установление справедливого общественного и морального порядка</vt:lpstr>
      <vt:lpstr>Слайд 8</vt:lpstr>
      <vt:lpstr>Слайд 9</vt:lpstr>
      <vt:lpstr>Построение эффективной демократии</vt:lpstr>
      <vt:lpstr>Слайд 11</vt:lpstr>
      <vt:lpstr>Обеспечение единства страны</vt:lpstr>
      <vt:lpstr>Слайд 13</vt:lpstr>
      <vt:lpstr>Модернизация Вооруженных сил.  Надежное обеспечение национальной безопасности страны</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национальные задачи России</dc:title>
  <cp:lastModifiedBy>a.propp</cp:lastModifiedBy>
  <cp:revision>10</cp:revision>
  <dcterms:modified xsi:type="dcterms:W3CDTF">2016-04-09T07:08:23Z</dcterms:modified>
</cp:coreProperties>
</file>