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3" r:id="rId17"/>
    <p:sldId id="270" r:id="rId18"/>
    <p:sldId id="272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9318-52E4-4CBA-994B-FF8887448B4F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AA4B1A-C884-42C4-975E-FBB0AAEB8DC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9318-52E4-4CBA-994B-FF8887448B4F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4B1A-C884-42C4-975E-FBB0AAEB8DC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6AA4B1A-C884-42C4-975E-FBB0AAEB8DC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9318-52E4-4CBA-994B-FF8887448B4F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9318-52E4-4CBA-994B-FF8887448B4F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6AA4B1A-C884-42C4-975E-FBB0AAEB8DC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9318-52E4-4CBA-994B-FF8887448B4F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AA4B1A-C884-42C4-975E-FBB0AAEB8DC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DE89318-52E4-4CBA-994B-FF8887448B4F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4B1A-C884-42C4-975E-FBB0AAEB8DC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9318-52E4-4CBA-994B-FF8887448B4F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6AA4B1A-C884-42C4-975E-FBB0AAEB8DC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9318-52E4-4CBA-994B-FF8887448B4F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6AA4B1A-C884-42C4-975E-FBB0AAEB8D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9318-52E4-4CBA-994B-FF8887448B4F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AA4B1A-C884-42C4-975E-FBB0AAEB8D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AA4B1A-C884-42C4-975E-FBB0AAEB8DC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9318-52E4-4CBA-994B-FF8887448B4F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6AA4B1A-C884-42C4-975E-FBB0AAEB8DC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DE89318-52E4-4CBA-994B-FF8887448B4F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DE89318-52E4-4CBA-994B-FF8887448B4F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AA4B1A-C884-42C4-975E-FBB0AAEB8DC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819400"/>
            <a:ext cx="8784976" cy="3057872"/>
          </a:xfrm>
        </p:spPr>
        <p:txBody>
          <a:bodyPr>
            <a:noAutofit/>
          </a:bodyPr>
          <a:lstStyle/>
          <a:p>
            <a:r>
              <a:rPr lang="ru-RU" sz="4000" b="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физики</a:t>
            </a:r>
          </a:p>
          <a:p>
            <a:endParaRPr lang="ru-RU" sz="4000" b="0" cap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Ильченко Александра Михайловна</a:t>
            </a:r>
            <a:endParaRPr lang="ru-RU" sz="4000" b="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Здравствуйте!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03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Есть ли разница?</a:t>
            </a:r>
            <a:endParaRPr lang="ru-RU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197393"/>
            <a:ext cx="3511600" cy="1731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479" y="4005063"/>
            <a:ext cx="3206750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521991"/>
            <a:ext cx="3049875" cy="304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65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Ребус</a:t>
            </a:r>
            <a:endParaRPr lang="ru-RU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08920"/>
            <a:ext cx="2809699" cy="2247759"/>
          </a:xfr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843808" y="2636213"/>
            <a:ext cx="1248827" cy="1118992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</a:t>
            </a:r>
            <a:endParaRPr lang="ru-RU" sz="10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563888" y="2996952"/>
            <a:ext cx="1872208" cy="1728192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</a:t>
            </a:r>
            <a:endParaRPr lang="ru-RU" sz="10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551" y="3360116"/>
            <a:ext cx="2794391" cy="1365028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6215639" y="2636213"/>
            <a:ext cx="1944216" cy="75895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= Н</a:t>
            </a:r>
            <a:endParaRPr lang="ru-RU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22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урока:</a:t>
            </a:r>
            <a:endParaRPr lang="ru-RU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1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«Мощность»</a:t>
            </a:r>
            <a:endParaRPr lang="ru-RU" sz="1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58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решения 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учебной 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Определение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Формула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Единицы измерения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334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Мощность</a:t>
            </a:r>
            <a:endParaRPr lang="ru-RU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Мощность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– это физическая величина, которая  характеризует …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 равна …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Формула: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        , </a:t>
            </a:r>
          </a:p>
          <a:p>
            <a:pPr marL="0" indent="0">
              <a:spcBef>
                <a:spcPts val="0"/>
              </a:spcBef>
              <a:buNone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где … - мощность, … - работа, … - время.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Единицы измерения: СИ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     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1… (…)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spcBef>
                <a:spcPts val="0"/>
              </a:spcBef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кВт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= …</a:t>
            </a:r>
          </a:p>
          <a:p>
            <a:pPr marL="609600" indent="-609600">
              <a:spcBef>
                <a:spcPts val="0"/>
              </a:spcBef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 МВт = …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011047" y="3212976"/>
            <a:ext cx="1224136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327345"/>
              </p:ext>
            </p:extLst>
          </p:nvPr>
        </p:nvGraphicFramePr>
        <p:xfrm>
          <a:off x="4778375" y="5084763"/>
          <a:ext cx="530225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Формула" r:id="rId3" imgW="342720" imgH="393480" progId="Equation.3">
                  <p:embed/>
                </p:oleObj>
              </mc:Choice>
              <mc:Fallback>
                <p:oleObj name="Формула" r:id="rId3" imgW="34272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75" y="5084763"/>
                        <a:ext cx="530225" cy="76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12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Мощность</a:t>
            </a:r>
            <a:endParaRPr lang="ru-RU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Мощность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– это физическая величина, которая  характеризует </a:t>
            </a: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быстроту выполнения работы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 равна </a:t>
            </a:r>
            <a:r>
              <a:rPr lang="ru-RU" sz="3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отношению работы ко времени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Формула: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        , </a:t>
            </a:r>
          </a:p>
          <a:p>
            <a:pPr marL="0" indent="0">
              <a:spcBef>
                <a:spcPts val="0"/>
              </a:spcBef>
              <a:buNone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– мощность,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– работа,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– время.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Единицы измерения: СИ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     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Вт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ватт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spcBef>
                <a:spcPts val="0"/>
              </a:spcBef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кВт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1 000 Вт</a:t>
            </a:r>
          </a:p>
          <a:p>
            <a:pPr marL="609600" indent="-609600">
              <a:spcBef>
                <a:spcPts val="0"/>
              </a:spcBef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 МВт = </a:t>
            </a: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1 000 000 Вт</a:t>
            </a:r>
            <a:endParaRPr lang="ru-RU" sz="3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011047" y="3212976"/>
            <a:ext cx="1224136" cy="9331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 =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3364"/>
              </p:ext>
            </p:extLst>
          </p:nvPr>
        </p:nvGraphicFramePr>
        <p:xfrm>
          <a:off x="4778375" y="5084763"/>
          <a:ext cx="530225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Формула" r:id="rId3" imgW="342720" imgH="393480" progId="Equation.3">
                  <p:embed/>
                </p:oleObj>
              </mc:Choice>
              <mc:Fallback>
                <p:oleObj name="Формула" r:id="rId3" imgW="342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75" y="5084763"/>
                        <a:ext cx="530225" cy="76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2762108" y="3153302"/>
            <a:ext cx="461963" cy="1052513"/>
            <a:chOff x="306" y="1867"/>
            <a:chExt cx="291" cy="663"/>
          </a:xfrm>
        </p:grpSpPr>
        <p:sp>
          <p:nvSpPr>
            <p:cNvPr id="7" name="Text Box 19"/>
            <p:cNvSpPr txBox="1">
              <a:spLocks noChangeArrowheads="1"/>
            </p:cNvSpPr>
            <p:nvPr/>
          </p:nvSpPr>
          <p:spPr bwMode="auto">
            <a:xfrm>
              <a:off x="306" y="1867"/>
              <a:ext cx="291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300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A</a:t>
              </a:r>
              <a:endParaRPr lang="ru-RU" sz="3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endParaRPr>
            </a:p>
          </p:txBody>
        </p:sp>
        <p:sp>
          <p:nvSpPr>
            <p:cNvPr id="8" name="Text Box 20"/>
            <p:cNvSpPr txBox="1">
              <a:spLocks noChangeArrowheads="1"/>
            </p:cNvSpPr>
            <p:nvPr/>
          </p:nvSpPr>
          <p:spPr bwMode="auto">
            <a:xfrm>
              <a:off x="351" y="2181"/>
              <a:ext cx="184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300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t</a:t>
              </a:r>
              <a:endParaRPr lang="ru-RU" sz="3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endParaRPr>
            </a:p>
          </p:txBody>
        </p:sp>
        <p:sp>
          <p:nvSpPr>
            <p:cNvPr id="9" name="Line 21"/>
            <p:cNvSpPr>
              <a:spLocks noChangeShapeType="1"/>
            </p:cNvSpPr>
            <p:nvPr/>
          </p:nvSpPr>
          <p:spPr bwMode="auto">
            <a:xfrm>
              <a:off x="332" y="2208"/>
              <a:ext cx="24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14303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Изобретатель 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паровой машины </a:t>
            </a:r>
          </a:p>
        </p:txBody>
      </p:sp>
      <p:pic>
        <p:nvPicPr>
          <p:cNvPr id="4" name="Picture 17" descr="26514_or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556792"/>
            <a:ext cx="425291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76478" y="5805264"/>
            <a:ext cx="236737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Джеймс Уатт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31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Магический треугольник</a:t>
            </a:r>
            <a:endParaRPr lang="ru-RU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907704" y="1844824"/>
            <a:ext cx="5328592" cy="4176464"/>
            <a:chOff x="3794" y="2400"/>
            <a:chExt cx="1728" cy="1298"/>
          </a:xfrm>
        </p:grpSpPr>
        <p:sp>
          <p:nvSpPr>
            <p:cNvPr id="5" name="AutoShape 14"/>
            <p:cNvSpPr>
              <a:spLocks noChangeArrowheads="1"/>
            </p:cNvSpPr>
            <p:nvPr/>
          </p:nvSpPr>
          <p:spPr bwMode="auto">
            <a:xfrm>
              <a:off x="3794" y="2400"/>
              <a:ext cx="1728" cy="1296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Line 15"/>
            <p:cNvSpPr>
              <a:spLocks noChangeShapeType="1"/>
            </p:cNvSpPr>
            <p:nvPr/>
          </p:nvSpPr>
          <p:spPr bwMode="auto">
            <a:xfrm>
              <a:off x="4226" y="3074"/>
              <a:ext cx="864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7" name="Line 16"/>
            <p:cNvSpPr>
              <a:spLocks noChangeShapeType="1"/>
            </p:cNvSpPr>
            <p:nvPr/>
          </p:nvSpPr>
          <p:spPr bwMode="auto">
            <a:xfrm>
              <a:off x="4659" y="3074"/>
              <a:ext cx="0" cy="624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016399" y="2390751"/>
            <a:ext cx="111120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sz="10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05197" y="4201784"/>
            <a:ext cx="111120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endParaRPr lang="ru-RU" sz="10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27601" y="4201784"/>
            <a:ext cx="54053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endParaRPr lang="ru-RU" sz="10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29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Физкультминутка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28800"/>
            <a:ext cx="2141316" cy="4572000"/>
          </a:xfrm>
        </p:spPr>
      </p:pic>
      <p:sp>
        <p:nvSpPr>
          <p:cNvPr id="5" name="TextBox 4"/>
          <p:cNvSpPr txBox="1"/>
          <p:nvPr/>
        </p:nvSpPr>
        <p:spPr>
          <a:xfrm>
            <a:off x="2411760" y="1988840"/>
            <a:ext cx="64807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Физическая величина 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наклон туловища 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влево</a:t>
            </a:r>
          </a:p>
          <a:p>
            <a:pPr algn="ctr"/>
            <a:endParaRPr lang="ru-RU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Физическое 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явление – 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наклон туловища 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вправо</a:t>
            </a:r>
          </a:p>
          <a:p>
            <a:pPr algn="ctr"/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Физический 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прибор – вращение головы</a:t>
            </a:r>
          </a:p>
        </p:txBody>
      </p:sp>
    </p:spTree>
    <p:extLst>
      <p:ext uri="{BB962C8B-B14F-4D97-AF65-F5344CB8AC3E}">
        <p14:creationId xmlns:p14="http://schemas.microsoft.com/office/powerpoint/2010/main" val="153862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629816" y="4679210"/>
            <a:ext cx="2339752" cy="10801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Настроение улучшилось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ердце 3"/>
          <p:cNvSpPr/>
          <p:nvPr/>
        </p:nvSpPr>
        <p:spPr>
          <a:xfrm>
            <a:off x="755576" y="2518970"/>
            <a:ext cx="2088232" cy="2160240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ердце 4"/>
          <p:cNvSpPr/>
          <p:nvPr/>
        </p:nvSpPr>
        <p:spPr>
          <a:xfrm>
            <a:off x="3491880" y="2518970"/>
            <a:ext cx="2088232" cy="2160240"/>
          </a:xfrm>
          <a:prstGeom prst="hear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ердце 5"/>
          <p:cNvSpPr/>
          <p:nvPr/>
        </p:nvSpPr>
        <p:spPr>
          <a:xfrm>
            <a:off x="6300192" y="2518970"/>
            <a:ext cx="2088232" cy="2160240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366120" y="4679210"/>
            <a:ext cx="2339752" cy="155810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Настроение не изменилось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174432" y="4682511"/>
            <a:ext cx="2339752" cy="108012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Настроение ухудшилось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49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Лист самооценки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06385954"/>
              </p:ext>
            </p:extLst>
          </p:nvPr>
        </p:nvGraphicFramePr>
        <p:xfrm>
          <a:off x="179512" y="1700808"/>
          <a:ext cx="8784976" cy="4968552"/>
        </p:xfrm>
        <a:graphic>
          <a:graphicData uri="http://schemas.openxmlformats.org/drawingml/2006/table">
            <a:tbl>
              <a:tblPr firstRow="1" firstCol="1" bandRow="1" bandCol="1">
                <a:tableStyleId>{F5AB1C69-6EDB-4FF4-983F-18BD219EF322}</a:tableStyleId>
              </a:tblPr>
              <a:tblGrid>
                <a:gridCol w="720080"/>
                <a:gridCol w="1027824"/>
                <a:gridCol w="2165048"/>
                <a:gridCol w="508060"/>
                <a:gridCol w="1263018"/>
                <a:gridCol w="2129393"/>
                <a:gridCol w="971553"/>
              </a:tblGrid>
              <a:tr h="1744654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урока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 по теме «Механическая работа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обсуждении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результатов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эксперимента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Ребус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Конспект урока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Коллективное решение экспериментальной задачи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(оценивает учитель)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баллов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</a:tr>
              <a:tr h="214951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верных ответов равно числу полученных баллов.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каждый верный точный ответ, не повторяющий предыдущие ответы, – 1 балл;</a:t>
                      </a:r>
                    </a:p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индивидуальное выступление – 5-ти бальная система.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5-ти бальной системе.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верно выполненных элементов конспекта равно числу полученных баллов.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каждый верный точный ответ, не повторяющий предыдущие ответы, – 1 балл;</a:t>
                      </a:r>
                    </a:p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индивидуальное выступление – 5-ти бальная система.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«5» – 20 и более баллов;</a:t>
                      </a:r>
                    </a:p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«4» – 15-19 баллов;</a:t>
                      </a:r>
                    </a:p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«3» – 10-14 баллов.</a:t>
                      </a:r>
                    </a:p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</a:tr>
              <a:tr h="1074383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баллов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170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2492896"/>
            <a:ext cx="83503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урок!!!</a:t>
            </a:r>
            <a:endParaRPr lang="ru-RU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7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Тест по теме «Механическая работа»</a:t>
            </a:r>
            <a:endParaRPr lang="ru-RU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40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Ребята!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Вам нужно внимательно прочитать вопрос и выбрать правильный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ответ.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Желаю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удачи!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479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 1</a:t>
            </a:r>
            <a:endParaRPr lang="ru-RU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Укажите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в каком из перечисленных случаев совершается механическая работа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А.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Вода давит на стенку сосуда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Б.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Мальчик удерживает ведро с водой в руках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В.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Капля воды падает вниз.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083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 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Укажите 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единицы измерения, которые </a:t>
            </a:r>
            <a:r>
              <a:rPr lang="ru-RU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являются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единицами измерения работы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А.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кДж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Б.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Н.</a:t>
            </a:r>
          </a:p>
          <a:p>
            <a:pPr marL="0" indent="0" algn="ctr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В.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Дж.</a:t>
            </a:r>
          </a:p>
        </p:txBody>
      </p:sp>
    </p:spTree>
    <p:extLst>
      <p:ext uri="{BB962C8B-B14F-4D97-AF65-F5344CB8AC3E}">
        <p14:creationId xmlns:p14="http://schemas.microsoft.com/office/powerpoint/2010/main" val="220283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 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Бочка 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заполнена водой. Пользуясь ведром, ровно половину воды из бочки вычерпала девочка, оставшуюся часть воды – мальчик. Одинаковую ли работу совершили девочка и мальчик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ctr">
              <a:buNone/>
            </a:pP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А.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Мальчик совершил большую работу, чем девочка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Б.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Девочка совершила большую работу, чем мальчик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В.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Одинаковую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0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 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Определите 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работу, совершаемую при подъеме груза весом 4 Н на высоту 40 см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А.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0,1 Дж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Б.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10 Дж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В.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1,6 Дж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2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 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Альпинист 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поднялся в горах на высоту 400 м. Определите механическую работу, совершенную альпинистом при подъеме, если его масса вместе со снаряжением равна 80 кг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А.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32 кДж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Б.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320 кДж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В.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5 Дж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18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Взаимопроверка и 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самооценка</a:t>
            </a:r>
            <a:endParaRPr lang="ru-RU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23528" y="1556792"/>
            <a:ext cx="8504238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(число верных ответов равно оценке, выставляемой в лист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самооценки)</a:t>
            </a:r>
          </a:p>
          <a:p>
            <a:pPr marL="0" indent="0">
              <a:buNone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831489"/>
              </p:ext>
            </p:extLst>
          </p:nvPr>
        </p:nvGraphicFramePr>
        <p:xfrm>
          <a:off x="301625" y="3517932"/>
          <a:ext cx="8534400" cy="115773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422400"/>
                <a:gridCol w="1422400"/>
                <a:gridCol w="1422400"/>
                <a:gridCol w="1422400"/>
                <a:gridCol w="1422400"/>
                <a:gridCol w="14224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Вопрос</a:t>
                      </a:r>
                      <a:endParaRPr lang="ru-RU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Ответ</a:t>
                      </a:r>
                      <a:endParaRPr lang="ru-RU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3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3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3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3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42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495</TotalTime>
  <Words>462</Words>
  <Application>Microsoft Office PowerPoint</Application>
  <PresentationFormat>Экран (4:3)</PresentationFormat>
  <Paragraphs>138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Официальная</vt:lpstr>
      <vt:lpstr>Microsoft Equation 3.0</vt:lpstr>
      <vt:lpstr>Здравствуйте!</vt:lpstr>
      <vt:lpstr>Лист самооценки</vt:lpstr>
      <vt:lpstr>Тест по теме «Механическая работа»</vt:lpstr>
      <vt:lpstr>Вопрос 1</vt:lpstr>
      <vt:lpstr>Вопрос 2</vt:lpstr>
      <vt:lpstr>Вопрос 3</vt:lpstr>
      <vt:lpstr>Вопрос 4</vt:lpstr>
      <vt:lpstr>Вопрос 5</vt:lpstr>
      <vt:lpstr>Взаимопроверка и самооценка</vt:lpstr>
      <vt:lpstr>Есть ли разница?</vt:lpstr>
      <vt:lpstr>Ребус</vt:lpstr>
      <vt:lpstr>Тема урока:</vt:lpstr>
      <vt:lpstr>План решения учебной задачи</vt:lpstr>
      <vt:lpstr>Мощность</vt:lpstr>
      <vt:lpstr>Мощность</vt:lpstr>
      <vt:lpstr>Изобретатель паровой машины </vt:lpstr>
      <vt:lpstr>Магический треугольник</vt:lpstr>
      <vt:lpstr>Физкультминутка</vt:lpstr>
      <vt:lpstr>Рефлексия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Ильченко А.М.</dc:creator>
  <cp:lastModifiedBy>HP</cp:lastModifiedBy>
  <cp:revision>21</cp:revision>
  <dcterms:created xsi:type="dcterms:W3CDTF">2016-04-13T14:35:46Z</dcterms:created>
  <dcterms:modified xsi:type="dcterms:W3CDTF">2016-04-13T22:51:00Z</dcterms:modified>
</cp:coreProperties>
</file>