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77" r:id="rId2"/>
    <p:sldId id="260" r:id="rId3"/>
    <p:sldId id="279" r:id="rId4"/>
    <p:sldId id="263" r:id="rId5"/>
    <p:sldId id="269" r:id="rId6"/>
    <p:sldId id="272" r:id="rId7"/>
    <p:sldId id="274" r:id="rId8"/>
    <p:sldId id="280" r:id="rId9"/>
    <p:sldId id="27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21E"/>
    <a:srgbClr val="00FF00"/>
    <a:srgbClr val="66FF66"/>
    <a:srgbClr val="00CC00"/>
    <a:srgbClr val="FFFFCC"/>
    <a:srgbClr val="FFFF99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25" autoAdjust="0"/>
  </p:normalViewPr>
  <p:slideViewPr>
    <p:cSldViewPr>
      <p:cViewPr>
        <p:scale>
          <a:sx n="70" d="100"/>
          <a:sy n="70" d="100"/>
        </p:scale>
        <p:origin x="-196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37351392423217"/>
          <c:y val="9.1059146676433042E-2"/>
          <c:w val="0.47444281422648832"/>
          <c:h val="0.73235726057498662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X-MET 8000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Спектральный диапазон, нм</c:v>
                </c:pt>
                <c:pt idx="1">
                  <c:v>Базовая погрешность измерения, %</c:v>
                </c:pt>
                <c:pt idx="2">
                  <c:v>Время измерения, с</c:v>
                </c:pt>
                <c:pt idx="3">
                  <c:v>Габаритные размеры, мм</c:v>
                </c:pt>
                <c:pt idx="4">
                  <c:v>Масса, кг</c:v>
                </c:pt>
                <c:pt idx="5">
                  <c:v>Условия эксплуатации (Температура)</c:v>
                </c:pt>
                <c:pt idx="6">
                  <c:v>Условия эксплуатации (относительная влажность, %)</c:v>
                </c:pt>
                <c:pt idx="7">
                  <c:v>Цена, евро</c:v>
                </c:pt>
                <c:pt idx="8">
                  <c:v>Эргономические показатели</c:v>
                </c:pt>
                <c:pt idx="9">
                  <c:v>Эстетические показатели</c:v>
                </c:pt>
                <c:pt idx="10">
                  <c:v>Гарантийный срок, мес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0.81</c:v>
                </c:pt>
                <c:pt idx="1">
                  <c:v>1</c:v>
                </c:pt>
                <c:pt idx="2">
                  <c:v>0.5</c:v>
                </c:pt>
                <c:pt idx="3">
                  <c:v>0.9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0.68000000000000083</c:v>
                </c:pt>
                <c:pt idx="8">
                  <c:v>0.9</c:v>
                </c:pt>
                <c:pt idx="9">
                  <c:v>0.8</c:v>
                </c:pt>
                <c:pt idx="10">
                  <c:v>0.70000000000000051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ДФС-500</c:v>
                </c:pt>
              </c:strCache>
            </c:strRef>
          </c:tx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Спектральный диапазон, нм</c:v>
                </c:pt>
                <c:pt idx="1">
                  <c:v>Базовая погрешность измерения, %</c:v>
                </c:pt>
                <c:pt idx="2">
                  <c:v>Время измерения, с</c:v>
                </c:pt>
                <c:pt idx="3">
                  <c:v>Габаритные размеры, мм</c:v>
                </c:pt>
                <c:pt idx="4">
                  <c:v>Масса, кг</c:v>
                </c:pt>
                <c:pt idx="5">
                  <c:v>Условия эксплуатации (Температура)</c:v>
                </c:pt>
                <c:pt idx="6">
                  <c:v>Условия эксплуатации (относительная влажность, %)</c:v>
                </c:pt>
                <c:pt idx="7">
                  <c:v>Цена, евро</c:v>
                </c:pt>
                <c:pt idx="8">
                  <c:v>Эргономические показатели</c:v>
                </c:pt>
                <c:pt idx="9">
                  <c:v>Эстетические показатели</c:v>
                </c:pt>
                <c:pt idx="10">
                  <c:v>Гарантийный срок, мес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0.45500000000000002</c:v>
                </c:pt>
                <c:pt idx="1">
                  <c:v>1</c:v>
                </c:pt>
                <c:pt idx="2">
                  <c:v>0.1</c:v>
                </c:pt>
                <c:pt idx="3">
                  <c:v>0.30000000000000027</c:v>
                </c:pt>
                <c:pt idx="4">
                  <c:v>3.0000000000000027E-2</c:v>
                </c:pt>
                <c:pt idx="5">
                  <c:v>0.30000000000000027</c:v>
                </c:pt>
                <c:pt idx="6">
                  <c:v>0.9</c:v>
                </c:pt>
                <c:pt idx="7">
                  <c:v>0.54</c:v>
                </c:pt>
                <c:pt idx="8">
                  <c:v>0.60000000000000053</c:v>
                </c:pt>
                <c:pt idx="9">
                  <c:v>0.70000000000000051</c:v>
                </c:pt>
                <c:pt idx="10">
                  <c:v>0.3300000000000004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Q4 Tasman 170</c:v>
                </c:pt>
              </c:strCache>
            </c:strRef>
          </c:tx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Спектральный диапазон, нм</c:v>
                </c:pt>
                <c:pt idx="1">
                  <c:v>Базовая погрешность измерения, %</c:v>
                </c:pt>
                <c:pt idx="2">
                  <c:v>Время измерения, с</c:v>
                </c:pt>
                <c:pt idx="3">
                  <c:v>Габаритные размеры, мм</c:v>
                </c:pt>
                <c:pt idx="4">
                  <c:v>Масса, кг</c:v>
                </c:pt>
                <c:pt idx="5">
                  <c:v>Условия эксплуатации (Температура)</c:v>
                </c:pt>
                <c:pt idx="6">
                  <c:v>Условия эксплуатации (относительная влажность, %)</c:v>
                </c:pt>
                <c:pt idx="7">
                  <c:v>Цена, евро</c:v>
                </c:pt>
                <c:pt idx="8">
                  <c:v>Эргономические показатели</c:v>
                </c:pt>
                <c:pt idx="9">
                  <c:v>Эстетические показатели</c:v>
                </c:pt>
                <c:pt idx="10">
                  <c:v>Гарантийный срок, мес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0.75000000000000056</c:v>
                </c:pt>
                <c:pt idx="1">
                  <c:v>1</c:v>
                </c:pt>
                <c:pt idx="2">
                  <c:v>7.0000000000000034E-2</c:v>
                </c:pt>
                <c:pt idx="3">
                  <c:v>0.30000000000000027</c:v>
                </c:pt>
                <c:pt idx="4">
                  <c:v>3.0000000000000027E-2</c:v>
                </c:pt>
                <c:pt idx="5">
                  <c:v>0.30000000000000027</c:v>
                </c:pt>
                <c:pt idx="6">
                  <c:v>0.9</c:v>
                </c:pt>
                <c:pt idx="7">
                  <c:v>0.79</c:v>
                </c:pt>
                <c:pt idx="8">
                  <c:v>0.70000000000000051</c:v>
                </c:pt>
                <c:pt idx="9">
                  <c:v>0.9</c:v>
                </c:pt>
                <c:pt idx="10">
                  <c:v>0.70000000000000051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Lazer-Z 500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Спектральный диапазон, нм</c:v>
                </c:pt>
                <c:pt idx="1">
                  <c:v>Базовая погрешность измерения, %</c:v>
                </c:pt>
                <c:pt idx="2">
                  <c:v>Время измерения, с</c:v>
                </c:pt>
                <c:pt idx="3">
                  <c:v>Габаритные размеры, мм</c:v>
                </c:pt>
                <c:pt idx="4">
                  <c:v>Масса, кг</c:v>
                </c:pt>
                <c:pt idx="5">
                  <c:v>Условия эксплуатации (Температура)</c:v>
                </c:pt>
                <c:pt idx="6">
                  <c:v>Условия эксплуатации (относительная влажность, %)</c:v>
                </c:pt>
                <c:pt idx="7">
                  <c:v>Цена, евро</c:v>
                </c:pt>
                <c:pt idx="8">
                  <c:v>Эргономические показатели</c:v>
                </c:pt>
                <c:pt idx="9">
                  <c:v>Эстетические показатели</c:v>
                </c:pt>
                <c:pt idx="10">
                  <c:v>Гарантийный срок, мес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00832"/>
        <c:axId val="49410816"/>
      </c:radarChart>
      <c:catAx>
        <c:axId val="494008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410816"/>
        <c:crosses val="autoZero"/>
        <c:auto val="1"/>
        <c:lblAlgn val="ctr"/>
        <c:lblOffset val="100"/>
        <c:noMultiLvlLbl val="0"/>
      </c:catAx>
      <c:valAx>
        <c:axId val="4941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40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20038281262505"/>
          <c:y val="1.9743270463285164E-2"/>
          <c:w val="0.22179961718737401"/>
          <c:h val="0.258187877678081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538442"/>
            <a:ext cx="83210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«Санкт- Петербургский технический колледж управления и коммерции»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43436" y="4062059"/>
            <a:ext cx="4500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Преподаватель ПЦК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«Техническое регулирование и управление качеством»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Гужина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0906" y="5929330"/>
            <a:ext cx="2382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Санкт-Петербург, 2016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640960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«Выбор оборудования для входного контроля </a:t>
            </a:r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сырья 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материалов»</a:t>
            </a:r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www.swashconvergence.com/backgrounds/swash-inno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405851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3dprint-samara.ru/upload/iblock/8c2/c8db7abfa68a9b5c4b4ad90d3ab202a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928802"/>
            <a:ext cx="4214842" cy="407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245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ля Вероники\прибор 1.JPG"/>
          <p:cNvPicPr>
            <a:picLocks noChangeAspect="1" noChangeArrowheads="1"/>
          </p:cNvPicPr>
          <p:nvPr/>
        </p:nvPicPr>
        <p:blipFill>
          <a:blip r:embed="rId2" cstate="print"/>
          <a:srcRect l="16228" t="13590" r="40814" b="4869"/>
          <a:stretch>
            <a:fillRect/>
          </a:stretch>
        </p:blipFill>
        <p:spPr bwMode="auto">
          <a:xfrm>
            <a:off x="928662" y="1928802"/>
            <a:ext cx="2428892" cy="20574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3857628"/>
            <a:ext cx="291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Радиолокационная станция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резентация по Прессу\1c7cd48b97f7371a737cdf1b885cc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119591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Радиолокационная станция – это система для обнаружения воздушных,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морских и наземных объектов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umnet.com/pic/diy/screensaver/c8a6d01e-11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allpapercave.com/wp/zpmX6Q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2786082" cy="1567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95876" y="357166"/>
            <a:ext cx="523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марки материала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://webmail.fprints.ru/published/publicdata/FPRINTS/attachments/SC/images/laboratoriy-ink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2643206" cy="1743391"/>
          </a:xfrm>
          <a:prstGeom prst="rect">
            <a:avLst/>
          </a:prstGeom>
          <a:noFill/>
        </p:spPr>
      </p:pic>
      <p:pic>
        <p:nvPicPr>
          <p:cNvPr id="30722" name="Picture 2" descr="http://dokummakina.com.tr/yeni/resimler_k/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16" y="1857364"/>
            <a:ext cx="4857784" cy="36433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643570" y="5500702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Q4 TASMAN 170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320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можно определить или силами химической лаборатории, или с помощью спектрометра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Q4 TASMAN 170.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://www.envirotech-online.com/assets/file_store/pr_files/33712/images/thumbnails/800w-x-met8000cg-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168919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5786454"/>
            <a:ext cx="27853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ентгенофлуоресцентный анализатор химического состава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8000.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28572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оборудования для входного контроля.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Квалиметрический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анализ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158" y="1357298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Базовое изделие: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18191b5d442a341f592886f066ea2b5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16" y="1142984"/>
            <a:ext cx="335758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Прямоугольник 37"/>
          <p:cNvSpPr/>
          <p:nvPr/>
        </p:nvSpPr>
        <p:spPr>
          <a:xfrm>
            <a:off x="4643438" y="2928934"/>
            <a:ext cx="1062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Laser-Z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214686"/>
            <a:ext cx="2884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Аналоги для сравнения:</a:t>
            </a:r>
            <a:endParaRPr lang="ru-RU" sz="2000" b="1" i="1" dirty="0"/>
          </a:p>
        </p:txBody>
      </p:sp>
      <p:pic>
        <p:nvPicPr>
          <p:cNvPr id="40" name="Рисунок 39" descr="optiko-emissionnyj-spektrometr-dfs-500-dlya-analiza-metallov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116" y="4000504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1-120910212H344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388" y="4000504"/>
            <a:ext cx="2357422" cy="167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4000496" y="6072206"/>
            <a:ext cx="1133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ДФС-500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929454" y="6072206"/>
            <a:ext cx="1413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Q4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Tasman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170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Квалиметрический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ранжирования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0010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квалиметрического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анализа использованы следующие показатели качества: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714488"/>
          <a:ext cx="5000660" cy="27908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500594"/>
                <a:gridCol w="500066"/>
              </a:tblGrid>
              <a:tr h="295957">
                <a:tc>
                  <a:txBody>
                    <a:bodyPr/>
                    <a:lstStyle/>
                    <a:p>
                      <a:pPr marL="450215" indent="-635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 назначения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Спектральный диапазон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Базовая погрешность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Габаритные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 marL="450215" indent="-635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Экономический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показатель: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Конечная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розничная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marL="450215" indent="-635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Эстетические </a:t>
                      </a:r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marL="450215" indent="-635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Эргономические </a:t>
                      </a:r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936">
                <a:tc>
                  <a:txBody>
                    <a:bodyPr/>
                    <a:lstStyle/>
                    <a:p>
                      <a:pPr marL="450215" indent="-635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Показатель </a:t>
                      </a:r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надежности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ru-RU" sz="1400" kern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Гарантийный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baseline="-25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86150" y="5042118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№1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№2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№3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№4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№5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№6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 №7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536281" y="4536289"/>
            <a:ext cx="571504" cy="500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143380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Ранжированные ряды по каждому показателю по возрастающей шкале.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71546"/>
            <a:ext cx="4071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№1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№2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№3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№4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№5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№6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 №7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57232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суммы рангов каждого показателя: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357298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1=10+10+10+10+10+9+8=67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2=8+9+7+6+9+8+9=56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3=9+8+8+7+8+10+10=60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Q4=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7+6+6+5+3+4+5=36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Q5=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6+7+5+3+4+5+4=34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Q6=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3+5+4+4+5+3+3=27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Q7=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5+4+9+9+7+6+7=47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Q8=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2+2+2+1+2+1+2=12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Q9=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1+1+1+2+1+2+1=9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Q10=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4+3+3+8+6+7+6=37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29058" y="4286256"/>
            <a:ext cx="4929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анжированный ряд весовых коэффициентов: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29058" y="1714488"/>
            <a:ext cx="642942" cy="2143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714884"/>
            <a:ext cx="47863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Q9</a:t>
            </a: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&lt;Q8&lt;Q6&lt;Q5&lt;Q4&lt;Q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&lt;Q7</a:t>
            </a:r>
            <a:r>
              <a:rPr lang="fr-FR" dirty="0" smtClean="0">
                <a:solidFill>
                  <a:srgbClr val="48B2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&lt;Q2&lt;Q3&lt;Q1</a:t>
            </a:r>
            <a:endParaRPr lang="fr-FR" dirty="0" smtClean="0">
              <a:solidFill>
                <a:srgbClr val="48B2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647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Квалиметрический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Метод ранжирования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57224" y="3643314"/>
          <a:ext cx="2714644" cy="293565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7322"/>
                <a:gridCol w="1357322"/>
              </a:tblGrid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назначения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Весовой коэффициент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,174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0,156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0,093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0,088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0,070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0,122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0,031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</a:tr>
              <a:tr h="25394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Q10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0,096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 rot="607826">
            <a:off x="3734862" y="4197696"/>
            <a:ext cx="642942" cy="285752"/>
          </a:xfrm>
          <a:prstGeom prst="rightArrow">
            <a:avLst>
              <a:gd name="adj1" fmla="val 74889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28638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Q9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эргономический показатель;</a:t>
            </a:r>
          </a:p>
          <a:p>
            <a:r>
              <a:rPr lang="fr-FR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Q2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время измерения;</a:t>
            </a:r>
          </a:p>
          <a:p>
            <a:r>
              <a:rPr lang="fr-FR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Q3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базовая погрешность измерения;</a:t>
            </a:r>
          </a:p>
          <a:p>
            <a:r>
              <a:rPr lang="fr-FR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Q1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спектральный диапазон. </a:t>
            </a:r>
            <a:endParaRPr lang="ru-RU" i="1" dirty="0" smtClean="0"/>
          </a:p>
        </p:txBody>
      </p:sp>
      <p:sp>
        <p:nvSpPr>
          <p:cNvPr id="14" name="Стрелка вправо 13"/>
          <p:cNvSpPr/>
          <p:nvPr/>
        </p:nvSpPr>
        <p:spPr>
          <a:xfrm rot="9009505">
            <a:off x="3567454" y="3335025"/>
            <a:ext cx="1442777" cy="366713"/>
          </a:xfrm>
          <a:prstGeom prst="rightArrow">
            <a:avLst>
              <a:gd name="adj1" fmla="val 74889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4578" grpId="0"/>
      <p:bldP spid="9" grpId="0" animBg="1"/>
      <p:bldP spid="12" grpId="0" animBg="1"/>
      <p:bldP spid="10" grpId="0" animBg="1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6929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Относительное значение показателя качества продукции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отношение значения показателя качества оцениваемой продукции к базовому значению этого показателя.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01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Квалиметрический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Расчет относительных показателей качества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4452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7572396" y="1071545"/>
          <a:ext cx="928694" cy="76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Формула" r:id="rId3" imgW="545863" imgH="444307" progId="Equation.3">
                  <p:embed/>
                </p:oleObj>
              </mc:Choice>
              <mc:Fallback>
                <p:oleObj name="Формула" r:id="rId3" imgW="545863" imgH="444307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1071545"/>
                        <a:ext cx="928694" cy="765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000241"/>
          <a:ext cx="9143999" cy="4880255"/>
        </p:xfrm>
        <a:graphic>
          <a:graphicData uri="http://schemas.openxmlformats.org/drawingml/2006/table">
            <a:tbl>
              <a:tblPr/>
              <a:tblGrid>
                <a:gridCol w="3135247"/>
                <a:gridCol w="1977637"/>
                <a:gridCol w="1914904"/>
                <a:gridCol w="2116211"/>
              </a:tblGrid>
              <a:tr h="6321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Относительные единичные показатели качества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Аналог 1: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8000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Аналог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2: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ДФС-500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Аналог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3: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Q4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</a:rPr>
                        <a:t>Tasman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 170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Спектральный диапазон, нм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0,81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0,75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Базовая погрешность измерения, %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Время измерения, с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0,07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Габаритные размеры, мм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Масса,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Условия эксплуатации: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температура,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относительная влажность, %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Цена, евро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0,79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Эргономические показатели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0,60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0,70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Эстетические показатели</a:t>
                      </a: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0,70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0,90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Гарантийный срок,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мес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0,70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0,70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1142984"/>
          <a:ext cx="842968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Дифференциальный метод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91144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Приведённым выше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квалиметрическим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анализом был аргументирован выбор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рентгенофлуоресцентного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спектрометра X-MET8000. Его технические характеристики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весомых коэффициентов наиболее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соответствуют требуемым значениям, а именно: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Спектральный диапазон;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измерений;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Базовая погрешность измерения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142852"/>
            <a:ext cx="124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3dprint-samara.ru/upload/iblock/8c2/c8db7abfa68a9b5c4b4ad90d3ab202a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00306"/>
            <a:ext cx="4429124" cy="3857652"/>
          </a:xfrm>
          <a:prstGeom prst="rect">
            <a:avLst/>
          </a:prstGeom>
          <a:noFill/>
        </p:spPr>
      </p:pic>
      <p:pic>
        <p:nvPicPr>
          <p:cNvPr id="52226" name="Picture 2" descr="http://media.paperblog.fr/i/602/6028796/investigations-biologiques-spasmophilie-L-G8F2L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86124"/>
            <a:ext cx="267788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www.rea.ru/ru/org/managements/socupr/PublishingImages/Pages/%D0%9F%D1%81%D0%B8%D1%85%D0%BE%D1%82%D0%B5%D1%80%D0%B0%D0%BF%D0%B5%D0%B2%D1%82/jean_victor_balin_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72008"/>
            <a:ext cx="1785950" cy="1339464"/>
          </a:xfrm>
          <a:prstGeom prst="rect">
            <a:avLst/>
          </a:prstGeom>
          <a:noFill/>
        </p:spPr>
      </p:pic>
      <p:pic>
        <p:nvPicPr>
          <p:cNvPr id="7" name="Picture 12" descr="http://yt3.ggpht.com/-b7vGFzVjJwg/AAAAAAAAAAI/AAAAAAAAAAA/msUtINENTWA/s900-c-k-no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929066"/>
            <a:ext cx="1214446" cy="1214446"/>
          </a:xfrm>
          <a:prstGeom prst="rect">
            <a:avLst/>
          </a:prstGeom>
          <a:noFill/>
        </p:spPr>
      </p:pic>
      <p:pic>
        <p:nvPicPr>
          <p:cNvPr id="8" name="Рисунок 7" descr="optiko-emissionnyj-spektrometr-dfs-500-dlya-analiza-metallov-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000612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-120910212H344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4612" y="5186677"/>
            <a:ext cx="2357422" cy="167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http://yt3.ggpht.com/-b7vGFzVjJwg/AAAAAAAAAAI/AAAAAAAAAAA/msUtINENTWA/s900-c-k-no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643554"/>
            <a:ext cx="1214446" cy="1214446"/>
          </a:xfrm>
          <a:prstGeom prst="rect">
            <a:avLst/>
          </a:prstGeom>
          <a:noFill/>
        </p:spPr>
      </p:pic>
      <p:pic>
        <p:nvPicPr>
          <p:cNvPr id="11" name="Picture 12" descr="http://yt3.ggpht.com/-b7vGFzVjJwg/AAAAAAAAAAI/AAAAAAAAAAA/msUtINENTWA/s900-c-k-no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3562"/>
            <a:ext cx="1214438" cy="12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751</Words>
  <Application>Microsoft Office PowerPoint</Application>
  <PresentationFormat>Экран (4:3)</PresentationFormat>
  <Paragraphs>169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МиЮ</cp:lastModifiedBy>
  <cp:revision>190</cp:revision>
  <dcterms:created xsi:type="dcterms:W3CDTF">2015-10-04T10:36:07Z</dcterms:created>
  <dcterms:modified xsi:type="dcterms:W3CDTF">2016-05-08T18:34:19Z</dcterms:modified>
</cp:coreProperties>
</file>