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81" r:id="rId4"/>
    <p:sldId id="282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85" r:id="rId27"/>
    <p:sldId id="284" r:id="rId28"/>
    <p:sldId id="258" r:id="rId29"/>
    <p:sldId id="259" r:id="rId30"/>
    <p:sldId id="260" r:id="rId31"/>
    <p:sldId id="261" r:id="rId32"/>
    <p:sldId id="265" r:id="rId33"/>
    <p:sldId id="286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C%D0%B5%D1%82%D1%80%D0%B8%D1%87%D0%B5%D1%81%D0%BA%D0%BE%D0%B5_%D0%BF%D1%80%D0%BE%D1%81%D1%82%D1%80%D0%B0%D0%BD%D1%81%D1%82%D0%B2%D0%B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10669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Федеральное 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государственное бюджетное образовательное учреждение</a:t>
            </a:r>
            <a:b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высшего профессионального образования</a:t>
            </a:r>
            <a:b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ХАКАССКИЙ ГОСУДАРСТВЕННЫЙ УНИВЕРСИТЕТ им. Н.Ф. КАТАНОВА</a:t>
            </a:r>
            <a:b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en-US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Исследовательский проект на тему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Матричные алгоритмы нечеткого поиска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				Разработчики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:</a:t>
            </a:r>
            <a:b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	</a:t>
            </a:r>
            <a:r>
              <a:rPr lang="ru-RU" sz="1400" i="1" dirty="0">
                <a:effectLst/>
              </a:rPr>
              <a:t> </a:t>
            </a:r>
            <a:r>
              <a:rPr lang="ru-RU" sz="1400" i="1" dirty="0" smtClean="0">
                <a:effectLst/>
              </a:rPr>
              <a:t>		</a:t>
            </a:r>
            <a:r>
              <a:rPr lang="ru-RU" sz="1400" i="1" dirty="0" err="1" smtClean="0">
                <a:effectLst/>
              </a:rPr>
              <a:t>Чаркова</a:t>
            </a:r>
            <a:r>
              <a:rPr lang="ru-RU" sz="1400" i="1" dirty="0" smtClean="0">
                <a:effectLst/>
              </a:rPr>
              <a:t> </a:t>
            </a:r>
            <a:r>
              <a:rPr lang="ru-RU" sz="1400" i="1" dirty="0">
                <a:effectLst/>
              </a:rPr>
              <a:t>В.В. (1 курс) 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			    </a:t>
            </a:r>
            <a:r>
              <a:rPr lang="ru-RU" sz="1400" i="1" dirty="0" err="1" smtClean="0">
                <a:effectLst/>
              </a:rPr>
              <a:t>Чекурина</a:t>
            </a:r>
            <a:r>
              <a:rPr lang="ru-RU" sz="1400" i="1" dirty="0" smtClean="0">
                <a:effectLst/>
              </a:rPr>
              <a:t> </a:t>
            </a:r>
            <a:r>
              <a:rPr lang="ru-RU" sz="1400" i="1" dirty="0">
                <a:effectLst/>
              </a:rPr>
              <a:t>К.П</a:t>
            </a:r>
            <a:r>
              <a:rPr lang="ru-RU" sz="1400" i="1" dirty="0" smtClean="0">
                <a:effectLst/>
              </a:rPr>
              <a:t>. (3 курс</a:t>
            </a:r>
            <a:r>
              <a:rPr lang="ru-RU" sz="1400" i="1" dirty="0" smtClean="0">
                <a:effectLst/>
              </a:rPr>
              <a:t>)</a:t>
            </a:r>
            <a:br>
              <a:rPr lang="ru-RU" sz="1400" i="1" dirty="0" smtClean="0">
                <a:effectLst/>
              </a:rPr>
            </a:br>
            <a:r>
              <a:rPr lang="ru-RU" sz="1400" i="1" dirty="0" smtClean="0">
                <a:effectLst/>
              </a:rPr>
              <a:t>		</a:t>
            </a:r>
            <a:r>
              <a:rPr lang="ru-RU" sz="1400" i="1" dirty="0">
                <a:effectLst/>
              </a:rPr>
              <a:t>	</a:t>
            </a:r>
            <a:r>
              <a:rPr lang="ru-RU" sz="1400" i="1" dirty="0" smtClean="0">
                <a:effectLst/>
              </a:rPr>
              <a:t>	                       </a:t>
            </a:r>
            <a:r>
              <a:rPr lang="ru-RU" sz="1400" i="1" dirty="0" err="1" smtClean="0">
                <a:effectLst/>
              </a:rPr>
              <a:t>Немежикова</a:t>
            </a:r>
            <a:r>
              <a:rPr lang="ru-RU" sz="1400" i="1" dirty="0" smtClean="0">
                <a:effectLst/>
              </a:rPr>
              <a:t> </a:t>
            </a:r>
            <a:r>
              <a:rPr lang="ru-RU" sz="1400" i="1" dirty="0">
                <a:effectLst/>
              </a:rPr>
              <a:t>Е.А</a:t>
            </a:r>
            <a:r>
              <a:rPr lang="ru-RU" sz="1400" i="1" dirty="0" smtClean="0">
                <a:effectLst/>
              </a:rPr>
              <a:t>. (3 курс)</a:t>
            </a:r>
            <a:r>
              <a:rPr lang="ru-RU" sz="1400" i="1" dirty="0" smtClean="0">
                <a:effectLst/>
              </a:rPr>
              <a:t/>
            </a:r>
            <a:br>
              <a:rPr lang="ru-RU" sz="1400" i="1" dirty="0" smtClean="0">
                <a:effectLst/>
              </a:rPr>
            </a:br>
            <a:r>
              <a:rPr lang="ru-RU" sz="1400" i="1" dirty="0" smtClean="0">
                <a:effectLst/>
              </a:rPr>
              <a:t>					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b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			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Руководитель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:</a:t>
            </a:r>
            <a:b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	</a:t>
            </a:r>
            <a:r>
              <a:rPr lang="ru-RU" sz="1400" dirty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                 канд. физ.-мат. наук</a:t>
            </a:r>
            <a:b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 smtClean="0">
                <a:effectLst/>
                <a:latin typeface="Calibri"/>
                <a:ea typeface="Times New Roman"/>
                <a:cs typeface="Times New Roman"/>
              </a:rPr>
              <a:t>				     Бобылева О.В.</a:t>
            </a:r>
            <a:r>
              <a:rPr lang="en-US" sz="1400" dirty="0" smtClean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en-US" sz="1400" dirty="0" smtClean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40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Абакан,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2016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i="1" dirty="0" err="1" smtClean="0"/>
              <a:t>Kd</a:t>
            </a:r>
            <a:r>
              <a:rPr lang="ru-RU" sz="9600" b="1" i="1" dirty="0" smtClean="0"/>
              <a:t>- дерево</a:t>
            </a:r>
            <a:r>
              <a:rPr lang="en-US" sz="9600" b="1" dirty="0" smtClean="0"/>
              <a:t> 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4078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:\курсовая\рор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920880" cy="638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462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:\курсовая\Безымянный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634277" cy="576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13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где </a:t>
            </a:r>
            <a:r>
              <a:rPr lang="en-US" i="1" dirty="0" smtClean="0"/>
              <a:t>n </a:t>
            </a:r>
            <a:r>
              <a:rPr lang="ru-RU" dirty="0" smtClean="0"/>
              <a:t>– число элементов,</a:t>
            </a:r>
            <a:r>
              <a:rPr lang="ru-RU" i="1" dirty="0" smtClean="0"/>
              <a:t> </a:t>
            </a:r>
            <a:r>
              <a:rPr lang="en-US" i="1" dirty="0" smtClean="0"/>
              <a:t>k</a:t>
            </a:r>
            <a:r>
              <a:rPr lang="ru-RU" dirty="0" smtClean="0"/>
              <a:t>- размерность пространства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196752"/>
            <a:ext cx="5364089" cy="2185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486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i="1" dirty="0" smtClean="0"/>
              <a:t>Rd</a:t>
            </a:r>
            <a:r>
              <a:rPr lang="ru-RU" sz="9600" b="1" i="1" dirty="0" smtClean="0"/>
              <a:t>-деревья</a:t>
            </a:r>
            <a:endParaRPr lang="ru-RU" sz="9600" i="1" dirty="0"/>
          </a:p>
        </p:txBody>
      </p:sp>
    </p:spTree>
    <p:extLst>
      <p:ext uri="{BB962C8B-B14F-4D97-AF65-F5344CB8AC3E}">
        <p14:creationId xmlns:p14="http://schemas.microsoft.com/office/powerpoint/2010/main" val="181889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1\Documents\рд-дерево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53243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2839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05064"/>
            <a:ext cx="8229600" cy="1143000"/>
          </a:xfrm>
        </p:spPr>
        <p:txBody>
          <a:bodyPr/>
          <a:lstStyle/>
          <a:p>
            <a:r>
              <a:rPr lang="ru-RU" dirty="0" smtClean="0"/>
              <a:t>где </a:t>
            </a:r>
            <a:r>
              <a:rPr lang="en-US" i="1" dirty="0" smtClean="0"/>
              <a:t>n </a:t>
            </a:r>
            <a:r>
              <a:rPr lang="ru-RU" dirty="0" smtClean="0"/>
              <a:t>– число элементов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844824"/>
            <a:ext cx="4977193" cy="115212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4237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66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:\курсовая\trie-дерево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481352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085184"/>
            <a:ext cx="5684655" cy="914772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32656"/>
            <a:ext cx="6184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Для </a:t>
            </a:r>
            <a:r>
              <a:rPr lang="ru-RU" sz="2800" b="1" dirty="0" err="1" smtClean="0"/>
              <a:t>Trie</a:t>
            </a:r>
            <a:r>
              <a:rPr lang="en-US" sz="2800" b="1" dirty="0" smtClean="0"/>
              <a:t>-</a:t>
            </a:r>
            <a:r>
              <a:rPr lang="ru-RU" sz="2800" b="1" dirty="0" smtClean="0"/>
              <a:t>дерева сложность алгоритма</a:t>
            </a:r>
            <a:r>
              <a:rPr lang="ru-RU" b="1" dirty="0" smtClean="0"/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536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196752"/>
            <a:ext cx="4320480" cy="1988792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17032"/>
            <a:ext cx="8280920" cy="16899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26064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Для двумерного </a:t>
            </a:r>
            <a:r>
              <a:rPr lang="en-US" sz="2800" b="1" dirty="0" err="1" smtClean="0"/>
              <a:t>kd</a:t>
            </a:r>
            <a:r>
              <a:rPr lang="en-US" sz="2800" b="1" dirty="0" smtClean="0"/>
              <a:t>-</a:t>
            </a:r>
            <a:r>
              <a:rPr lang="ru-RU" sz="2800" b="1" dirty="0" smtClean="0"/>
              <a:t>дерева сложность алгоритма: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0439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1\Desktop\2м кд дерев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094258" cy="576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446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468313" y="260350"/>
            <a:ext cx="8280400" cy="6264275"/>
          </a:xfrm>
        </p:spPr>
        <p:txBody>
          <a:bodyPr>
            <a:normAutofit/>
          </a:bodyPr>
          <a:lstStyle/>
          <a:p>
            <a:r>
              <a:rPr lang="ru-RU" sz="2800" dirty="0"/>
              <a:t>В настоящее время информационные технологии занимают немаловажное место в жизни современного общества. Человек все больше и больше зависит от машин.</a:t>
            </a:r>
          </a:p>
          <a:p>
            <a:r>
              <a:rPr lang="ru-RU" sz="2800" dirty="0"/>
              <a:t>Одной из главных проблем при создании новых информационных технологий является автоматическая обработка текстовой информации, представленной естественными языками. При решении данной проблемы, возникает необходимость использования алгоритмов нечеткого поиска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057632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556792"/>
            <a:ext cx="4520091" cy="198884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869160"/>
            <a:ext cx="8301493" cy="87515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Для трехмерного </a:t>
            </a:r>
            <a:r>
              <a:rPr lang="en-US" sz="2800" b="1" dirty="0" err="1" smtClean="0"/>
              <a:t>kd</a:t>
            </a:r>
            <a:r>
              <a:rPr lang="en-US" sz="2800" b="1" dirty="0" smtClean="0"/>
              <a:t>-</a:t>
            </a:r>
            <a:r>
              <a:rPr lang="ru-RU" sz="2800" b="1" dirty="0" smtClean="0"/>
              <a:t>дерева сложность алгоритма: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85699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\Desktop\3-мерное кд-дерев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322496" cy="6180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651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988840"/>
            <a:ext cx="6725341" cy="1556792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4237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4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Для </a:t>
            </a:r>
            <a:r>
              <a:rPr lang="en-US" sz="2800" b="1" dirty="0" smtClean="0"/>
              <a:t>rd-</a:t>
            </a:r>
            <a:r>
              <a:rPr lang="ru-RU" sz="2800" b="1" dirty="0" smtClean="0"/>
              <a:t>дерева сложность алгоритма:</a:t>
            </a:r>
            <a:endParaRPr lang="ru-RU" sz="2800" b="1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013176"/>
            <a:ext cx="7599934" cy="742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7650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1\Desktop\рд-древ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87" y="1196752"/>
            <a:ext cx="9116013" cy="4449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1468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Таким образом сложность алгоритмов составила: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492896"/>
            <a:ext cx="8496944" cy="331236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4400" dirty="0" err="1" smtClean="0"/>
              <a:t>trie</a:t>
            </a:r>
            <a:r>
              <a:rPr lang="ru-RU" sz="4400" dirty="0" smtClean="0"/>
              <a:t>-дерево:  13 135 393</a:t>
            </a:r>
          </a:p>
          <a:p>
            <a:r>
              <a:rPr lang="ru-RU" sz="4400" dirty="0" smtClean="0"/>
              <a:t>двумерное </a:t>
            </a:r>
            <a:r>
              <a:rPr lang="en-US" sz="4400" dirty="0" err="1" smtClean="0"/>
              <a:t>kd</a:t>
            </a:r>
            <a:r>
              <a:rPr lang="ru-RU" sz="4400" dirty="0" smtClean="0"/>
              <a:t> -дерево:6,324</a:t>
            </a:r>
          </a:p>
          <a:p>
            <a:r>
              <a:rPr lang="ru-RU" sz="4400" dirty="0" smtClean="0"/>
              <a:t>трехмерное </a:t>
            </a:r>
            <a:r>
              <a:rPr lang="en-US" sz="4400" dirty="0" err="1" smtClean="0"/>
              <a:t>kd</a:t>
            </a:r>
            <a:r>
              <a:rPr lang="ru-RU" sz="4400" dirty="0" smtClean="0"/>
              <a:t> -дерево: 13, 924</a:t>
            </a:r>
          </a:p>
          <a:p>
            <a:r>
              <a:rPr lang="en-US" sz="4400" dirty="0" smtClean="0"/>
              <a:t>rd</a:t>
            </a:r>
            <a:r>
              <a:rPr lang="ru-RU" sz="4400" dirty="0" smtClean="0"/>
              <a:t> -дерево:10</a:t>
            </a:r>
            <a:endParaRPr lang="ru-RU" sz="44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46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/>
              <a:t>           Сложная структура </a:t>
            </a:r>
            <a:r>
              <a:rPr lang="en-US" dirty="0" err="1" smtClean="0"/>
              <a:t>kd</a:t>
            </a:r>
            <a:r>
              <a:rPr lang="ru-RU" dirty="0" smtClean="0"/>
              <a:t> –деревьев и </a:t>
            </a:r>
            <a:r>
              <a:rPr lang="en-US" dirty="0" smtClean="0"/>
              <a:t>rd</a:t>
            </a:r>
            <a:r>
              <a:rPr lang="ru-RU" dirty="0" smtClean="0"/>
              <a:t> –дерево упрощает поиск искомого элемента, за счет расширенной выборки. Таким образом, чем сложнее структура дерева в алгоритме, тем более точно происходит поиск. Для  нашего примера двумерное </a:t>
            </a:r>
            <a:r>
              <a:rPr lang="en-US" dirty="0" err="1" smtClean="0"/>
              <a:t>kd</a:t>
            </a:r>
            <a:r>
              <a:rPr lang="ru-RU" dirty="0" smtClean="0"/>
              <a:t> –дерево является наиболее </a:t>
            </a:r>
            <a:r>
              <a:rPr lang="ru-RU" dirty="0" smtClean="0"/>
              <a:t>удобным</a:t>
            </a:r>
            <a:r>
              <a:rPr lang="en-US" dirty="0" smtClean="0"/>
              <a:t> </a:t>
            </a:r>
            <a:r>
              <a:rPr lang="ru-RU" dirty="0" smtClean="0"/>
              <a:t>для </a:t>
            </a:r>
            <a:r>
              <a:rPr lang="ru-RU" dirty="0" smtClean="0"/>
              <a:t>поиска слов.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927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Алгоритмы Вагнера-Фишера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396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4929728"/>
          </a:xfrm>
        </p:spPr>
        <p:txBody>
          <a:bodyPr/>
          <a:lstStyle/>
          <a:p>
            <a:r>
              <a:rPr lang="ru-RU" sz="2800" dirty="0"/>
              <a:t>Существующие в настоящее время алгоритмы нечеткого поиска основаны на сравнении так называемых метрик. Наиболее часто применяемой метрикой (функцией, определяющей расстояния в </a:t>
            </a:r>
            <a:r>
              <a:rPr lang="ru-RU" sz="2800" dirty="0">
                <a:hlinkClick r:id="rId2" tooltip="Метрическое пространство"/>
              </a:rPr>
              <a:t>метрическом пространстве</a:t>
            </a:r>
            <a:r>
              <a:rPr lang="ru-RU" sz="2800" dirty="0"/>
              <a:t>) является расстояние Левенштейна, или расстояние редактирования, алгоритмы вычисления которого активно разрабатываются.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217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116632"/>
                <a:ext cx="8640960" cy="4477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Редакционное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 (расстояние Левенштейна)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посчитать по следующей рекуррентной формуле </a:t>
                </a:r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D(M,N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endPara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eqArr>
                              <m:eqArr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0;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=0,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=0</m:t>
                                </m:r>
                              </m:e>
                              <m:e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;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=0,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&gt;0</m:t>
                                </m:r>
                              </m:e>
                            </m:eqArr>
                          </m:e>
                          <m:e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;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=0,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&gt;0</m:t>
                            </m:r>
                          </m: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𝑚𝑖𝑛</m:t>
                            </m:r>
                            <m:d>
                              <m:dPr>
                                <m:ctrlPr>
                                  <a:rPr lang="ru-RU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+1,</m:t>
                                    </m:r>
                                  </m: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−1,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+1,</m:t>
                                    </m:r>
                                  </m: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𝐷</m:t>
                                    </m:r>
                                    <m:d>
                                      <m:dPr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−1,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ru-RU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  <m:r>
                                      <a:rPr lang="ru-RU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eqArr>
                              </m:e>
                            </m:d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&gt;0,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ru-RU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&gt;0</m:t>
                            </m:r>
                          </m:e>
                        </m:eqArr>
                      </m:e>
                    </m:d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             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где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равна нулю, если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единице в противном случае; </a:t>
                </a:r>
              </a:p>
              <a:p>
                <a:r>
                  <a:rPr lang="ru-RU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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возвращает наименьший из аргументов. </a:t>
                </a: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640960" cy="4477380"/>
              </a:xfrm>
              <a:prstGeom prst="rect">
                <a:avLst/>
              </a:prstGeom>
              <a:blipFill rotWithShape="1">
                <a:blip r:embed="rId2"/>
                <a:stretch>
                  <a:fillRect l="-705" t="-6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160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116632"/>
                <a:ext cx="8712968" cy="6163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вычисления расстояния </a:t>
                </a:r>
                <a:r>
                  <a:rPr lang="ru-RU" sz="2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Дамерау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-Левенштейна была выведена следующая формула:</a:t>
                </a:r>
              </a:p>
              <a:p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ru-RU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ru-RU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ru-RU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ru-RU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u-RU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0,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=0;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=0,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ru-RU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=0,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𝑚𝑖𝑛</m:t>
                              </m:r>
                              <m:d>
                                <m:dPr>
                                  <m:ctrlPr>
                                    <a:rPr lang="ru-RU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+1,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+1,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𝑚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𝑚𝑖𝑛</m:t>
                              </m:r>
                              <m:d>
                                <m:dPr>
                                  <m:ctrlPr>
                                    <a:rPr lang="ru-RU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,0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+1,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−1,1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+1,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−1,0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𝑚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e>
                                          </m:d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eqArr>
                                </m:e>
                              </m:d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𝑚𝑖𝑛</m:t>
                              </m:r>
                              <m:d>
                                <m:dPr>
                                  <m:ctrlPr>
                                    <a:rPr lang="ru-RU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+1,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+1,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𝑚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−2,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  <m:d>
                                        <m:dPr>
                                          <m:ctrlPr>
                                            <a:rPr lang="ru-RU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)∙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ru-RU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−1],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ru-RU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[</m:t>
                                              </m:r>
                                              <m:r>
                                                <a:rPr lang="en-US" sz="16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eqArr>
                                </m:e>
                              </m:d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&gt;1,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&gt;1</m:t>
                                    </m:r>
                                  </m:e>
                                </m:mr>
                              </m:m>
                            </m:e>
                          </m:eqArr>
                        </m:e>
                      </m:d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равно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нулю, если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единице в противном случае; </a:t>
                </a:r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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возвращает наименьший из аргументов;</a:t>
                </a:r>
              </a:p>
              <a:p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равно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единице, если 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∞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противном случае; </a:t>
                </a:r>
              </a:p>
              <a:p>
                <a:r>
                  <a:rPr lang="ru-RU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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возвращает наименьший из аргументов.</a:t>
                </a:r>
              </a:p>
              <a:p>
                <a:endParaRPr lang="ru-RU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712968" cy="6163803"/>
              </a:xfrm>
              <a:prstGeom prst="rect">
                <a:avLst/>
              </a:prstGeom>
              <a:blipFill rotWithShape="1">
                <a:blip r:embed="rId2"/>
                <a:stretch>
                  <a:fillRect l="-699" t="-495" r="-13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10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841" y="3068960"/>
            <a:ext cx="8283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и доказать теоретические основы алгоритма нечеткого поиска, используя теорию матриц.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3069" y="764704"/>
            <a:ext cx="8158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фамилии, имени, отчеству, дате рождения с учетом возможности опечаток (не более двух)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в базе  данных.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23658" y="5783874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540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504" y="116632"/>
                <a:ext cx="8928992" cy="6494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1.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Найти редакционное расстояние с помощью алгоритма Вагнера-Фишера между словами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«конь» и «окно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(2,2,1)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23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(2,3,1)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(2,4,3)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(3,5,4)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32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(3,2,1)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(2,2,2)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(3,3,2)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(3,4,3)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42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(4,2,3)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(3,3,2)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(3,3,2)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(3,4,3)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52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(5,3,4)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(4,3,2)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(3,3,3)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(4,4,3)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расстояние Левенштейна равно 3.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8928992" cy="6494085"/>
              </a:xfrm>
              <a:prstGeom prst="rect">
                <a:avLst/>
              </a:prstGeom>
              <a:blipFill rotWithShape="1">
                <a:blip r:embed="rId2"/>
                <a:stretch>
                  <a:fillRect l="-751" t="-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38683"/>
              </p:ext>
            </p:extLst>
          </p:nvPr>
        </p:nvGraphicFramePr>
        <p:xfrm>
          <a:off x="2483766" y="980728"/>
          <a:ext cx="4392488" cy="36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904"/>
                <a:gridCol w="636484"/>
                <a:gridCol w="623904"/>
                <a:gridCol w="623904"/>
                <a:gridCol w="623904"/>
                <a:gridCol w="636484"/>
                <a:gridCol w="623904"/>
              </a:tblGrid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280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332656"/>
                <a:ext cx="878497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2.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 расстояние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Дамерау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-Левенштейна с помощью модифицированного алгоритма Вагнера-Фишера между словами «конь» и «окно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(2,2,2,1)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(2,3,2,∞)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35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(3,4,3,∞)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(3,2,2,∞)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(3,3,1,∞)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45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(2,4,3,∞)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53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(4,3,2,∞)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54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(3,2,3,2)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55</m:t>
                        </m:r>
                      </m:sub>
                    </m:sSub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min</m:t>
                    </m:r>
                    <m:r>
                      <a:rPr lang="ru-RU" sz="2000">
                        <a:solidFill>
                          <a:schemeClr val="tx1"/>
                        </a:solidFill>
                        <a:latin typeface="Cambria Math"/>
                      </a:rPr>
                      <m:t>(3,3,2,∞)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расстояние </a:t>
                </a:r>
                <a:r>
                  <a:rPr lang="ru-RU" sz="20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Дамерау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-Левенштейна равно 2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 smtClean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2656"/>
                <a:ext cx="8784976" cy="6247864"/>
              </a:xfrm>
              <a:prstGeom prst="rect">
                <a:avLst/>
              </a:prstGeom>
              <a:blipFill rotWithShape="1">
                <a:blip r:embed="rId2"/>
                <a:stretch>
                  <a:fillRect l="-693" t="-488" b="-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014698"/>
              </p:ext>
            </p:extLst>
          </p:nvPr>
        </p:nvGraphicFramePr>
        <p:xfrm>
          <a:off x="2195736" y="1340768"/>
          <a:ext cx="4536499" cy="352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59"/>
                <a:gridCol w="657352"/>
                <a:gridCol w="644359"/>
                <a:gridCol w="644359"/>
                <a:gridCol w="644359"/>
                <a:gridCol w="657352"/>
                <a:gridCol w="644359"/>
              </a:tblGrid>
              <a:tr h="4515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5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5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5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5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5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9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587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6448" y="332656"/>
                <a:ext cx="8726031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Сравнение алгоритма Вагнера-Фишера и модифицированного алгоритма Вагнера-Фишера</a:t>
                </a:r>
              </a:p>
              <a:p>
                <a:pPr lvl="0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Конь                                                     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Конь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</a:p>
              <a:p>
                <a:pPr marL="342900" lvl="0" indent="-342900">
                  <a:buAutoNum type="arabicPeriod"/>
                </a:pPr>
                <a:r>
                  <a:rPr lang="ru-RU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→ 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оонь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к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ru-RU" sz="2800" i="1" dirty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о 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окнь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→ 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окнь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2.   ь → о окно 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/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ь → о окно                                            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Окно</a:t>
                </a: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Окно</a:t>
                </a:r>
              </a:p>
              <a:p>
                <a:pPr lvl="0"/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endParaRPr lang="ru-RU" dirty="0" smtClean="0"/>
              </a:p>
              <a:p>
                <a:pPr lvl="0"/>
                <a:endParaRPr lang="ru-RU" dirty="0"/>
              </a:p>
              <a:p>
                <a:pPr lvl="0"/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48" y="332656"/>
                <a:ext cx="8726031" cy="4278094"/>
              </a:xfrm>
              <a:prstGeom prst="rect">
                <a:avLst/>
              </a:prstGeom>
              <a:blipFill rotWithShape="1">
                <a:blip r:embed="rId2"/>
                <a:stretch>
                  <a:fillRect l="-1397" t="-14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15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Матричный алгоритм нечеткого поиска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116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"/>
              <p:cNvSpPr>
                <a:spLocks noChangeArrowheads="1"/>
              </p:cNvSpPr>
              <p:nvPr/>
            </p:nvSpPr>
            <p:spPr bwMode="auto">
              <a:xfrm>
                <a:off x="395536" y="1196752"/>
                <a:ext cx="8396772" cy="44948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18097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 algn="just" defTabSz="914400"/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Пусть в базе данных имеется  строка-образец </a:t>
                </a:r>
                <a:r>
                  <a:rPr kumimoji="0" lang="en-US" altLang="ru-RU" sz="28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kumimoji="0" lang="en-US" altLang="ru-RU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 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длины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ru-RU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ru-RU" sz="28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над некоторым  алфавитом</a:t>
                </a:r>
                <a:r>
                  <a:rPr kumimoji="0" lang="en-US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en-US" altLang="ru-RU" sz="28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Из строки </a:t>
                </a:r>
                <a:r>
                  <a:rPr kumimoji="0" lang="en-US" altLang="ru-RU" sz="28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kumimoji="0" lang="en-US" altLang="ru-RU" sz="2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образуем новую строку</a:t>
                </a:r>
                <a:r>
                  <a:rPr kumimoji="0" lang="en-US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kumimoji="0" lang="en-US" altLang="ru-RU" sz="28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длины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ru-RU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ru-RU" altLang="ru-RU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 помощью возможных операций редактирования.</a:t>
                </a:r>
                <a:r>
                  <a:rPr kumimoji="0" lang="ru-RU" altLang="ru-RU" sz="28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just" defTabSz="914400"/>
                <a:endParaRPr kumimoji="0" lang="ru-RU" altLang="ru-RU" sz="2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defTabSz="914400"/>
                <a:endParaRPr lang="ru-RU" altLang="ru-RU" sz="28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defTabSz="914400"/>
                <a:r>
                  <a:rPr kumimoji="0" lang="ru-RU" altLang="ru-RU" sz="2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</a:t>
                </a:r>
                <a:r>
                  <a:rPr kumimoji="0" lang="ru-RU" alt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пишем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бинарную матрицу </a:t>
                </a:r>
                <a:r>
                  <a:rPr kumimoji="0" lang="en-US" altLang="ru-RU" sz="28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kumimoji="0" lang="ru-RU" altLang="ru-RU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где:</a:t>
                </a:r>
              </a:p>
              <a:p>
                <a:pPr lvl="0" algn="just" defTabSz="914400"/>
                <a:endParaRPr lang="ru-RU" sz="2400" b="1" i="1" dirty="0"/>
              </a:p>
              <a:p>
                <a:pPr lvl="0" algn="ctr" defTabSz="914400"/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{"/>
                        <m:endChr m:val=""/>
                        <m:ctrlPr>
                          <a:rPr lang="ru-RU" sz="2400" b="1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,  если  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d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d>
                          </m:e>
                          <m:e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,  если  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e>
                            </m:d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180975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ru-RU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196752"/>
                <a:ext cx="8396772" cy="4494885"/>
              </a:xfrm>
              <a:prstGeom prst="rect">
                <a:avLst/>
              </a:prstGeom>
              <a:blipFill rotWithShape="1">
                <a:blip r:embed="rId2"/>
                <a:stretch>
                  <a:fillRect l="-1525" t="-813" r="-14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оле 1"/>
          <p:cNvSpPr txBox="1">
            <a:spLocks noChangeArrowheads="1"/>
          </p:cNvSpPr>
          <p:nvPr/>
        </p:nvSpPr>
        <p:spPr bwMode="auto">
          <a:xfrm>
            <a:off x="7769958" y="3645024"/>
            <a:ext cx="1022350" cy="32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937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4486" y="1340768"/>
                <a:ext cx="8064896" cy="3426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Определение.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Диапазон точного  смещения это множество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элементов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280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ru-RU" sz="280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в границах  которых  происходит  смещение элементов  вида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2800">
                            <a:latin typeface="Cambria Math" panose="02040503050406030204" pitchFamily="18" charset="0"/>
                          </a:rPr>
                          <m:t>ii</m:t>
                        </m:r>
                      </m:sub>
                    </m:sSub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относительно индекса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Смещение матричных элементов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 sz="2800">
                            <a:latin typeface="Cambria Math" panose="02040503050406030204" pitchFamily="18" charset="0"/>
                          </a:rPr>
                          <m:t>ii</m:t>
                        </m:r>
                      </m:sub>
                    </m:sSub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т.е. наибольшее значение индекса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определяется величиной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86" y="1340768"/>
                <a:ext cx="8064896" cy="3426323"/>
              </a:xfrm>
              <a:prstGeom prst="rect">
                <a:avLst/>
              </a:prstGeom>
              <a:blipFill rotWithShape="1">
                <a:blip r:embed="rId2"/>
                <a:stretch>
                  <a:fillRect l="-1512" t="-1779" r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526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95536" y="1052736"/>
                <a:ext cx="8190910" cy="490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𝑖𝑖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=1,2,…,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  <m:r>
                      <a:rPr lang="ru-RU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если</m:t>
                    </m:r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2400" b="0" i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= 0</m:t>
                    </m:r>
                    <m:r>
                      <m:rPr>
                        <m:nor/>
                      </m:rPr>
                      <a:rPr lang="ru-RU" sz="2400" b="0" i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52736"/>
                <a:ext cx="8190910" cy="490199"/>
              </a:xfrm>
              <a:prstGeom prst="rect">
                <a:avLst/>
              </a:prstGeom>
              <a:blipFill>
                <a:blip r:embed="rId2"/>
                <a:stretch>
                  <a:fillRect l="-1190" t="-5000" b="-2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40790"/>
              </p:ext>
            </p:extLst>
          </p:nvPr>
        </p:nvGraphicFramePr>
        <p:xfrm>
          <a:off x="2762799" y="1988840"/>
          <a:ext cx="3456383" cy="29443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3769">
                  <a:extLst>
                    <a:ext uri="{9D8B030D-6E8A-4147-A177-3AD203B41FA5}">
                      <a16:colId xmlns="" xmlns:a16="http://schemas.microsoft.com/office/drawing/2014/main" val="1960948092"/>
                    </a:ext>
                  </a:extLst>
                </a:gridCol>
                <a:gridCol w="493769">
                  <a:extLst>
                    <a:ext uri="{9D8B030D-6E8A-4147-A177-3AD203B41FA5}">
                      <a16:colId xmlns="" xmlns:a16="http://schemas.microsoft.com/office/drawing/2014/main" val="85921655"/>
                    </a:ext>
                  </a:extLst>
                </a:gridCol>
                <a:gridCol w="493769">
                  <a:extLst>
                    <a:ext uri="{9D8B030D-6E8A-4147-A177-3AD203B41FA5}">
                      <a16:colId xmlns="" xmlns:a16="http://schemas.microsoft.com/office/drawing/2014/main" val="3058877099"/>
                    </a:ext>
                  </a:extLst>
                </a:gridCol>
                <a:gridCol w="493769">
                  <a:extLst>
                    <a:ext uri="{9D8B030D-6E8A-4147-A177-3AD203B41FA5}">
                      <a16:colId xmlns="" xmlns:a16="http://schemas.microsoft.com/office/drawing/2014/main" val="429273073"/>
                    </a:ext>
                  </a:extLst>
                </a:gridCol>
                <a:gridCol w="493769">
                  <a:extLst>
                    <a:ext uri="{9D8B030D-6E8A-4147-A177-3AD203B41FA5}">
                      <a16:colId xmlns="" xmlns:a16="http://schemas.microsoft.com/office/drawing/2014/main" val="1388454872"/>
                    </a:ext>
                  </a:extLst>
                </a:gridCol>
                <a:gridCol w="493769">
                  <a:extLst>
                    <a:ext uri="{9D8B030D-6E8A-4147-A177-3AD203B41FA5}">
                      <a16:colId xmlns="" xmlns:a16="http://schemas.microsoft.com/office/drawing/2014/main" val="2073835840"/>
                    </a:ext>
                  </a:extLst>
                </a:gridCol>
                <a:gridCol w="493769">
                  <a:extLst>
                    <a:ext uri="{9D8B030D-6E8A-4147-A177-3AD203B41FA5}">
                      <a16:colId xmlns="" xmlns:a16="http://schemas.microsoft.com/office/drawing/2014/main" val="619272506"/>
                    </a:ext>
                  </a:extLst>
                </a:gridCol>
              </a:tblGrid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90687968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26860781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22838530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30788330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32395928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76366032"/>
                  </a:ext>
                </a:extLst>
              </a:tr>
              <a:tr h="390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8913223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229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5536" y="980728"/>
                <a:ext cx="8190910" cy="57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𝑖𝑖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=1,2,…,</m:t>
                    </m:r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min</m:t>
                    </m:r>
                    <m:r>
                      <a:rPr lang="ru-RU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)}</m:t>
                    </m:r>
                    <m:r>
                      <a:rPr lang="ru-RU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если 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nor/>
                      </m:rPr>
                      <a:rPr lang="ru-RU" sz="24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ru-RU" sz="2400" b="0" i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0728"/>
                <a:ext cx="8190910" cy="571695"/>
              </a:xfrm>
              <a:prstGeom prst="rect">
                <a:avLst/>
              </a:prstGeom>
              <a:blipFill>
                <a:blip r:embed="rId2"/>
                <a:stretch>
                  <a:fillRect l="-1190" r="-595" b="-14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189131"/>
              </p:ext>
            </p:extLst>
          </p:nvPr>
        </p:nvGraphicFramePr>
        <p:xfrm>
          <a:off x="2132724" y="1988840"/>
          <a:ext cx="4770540" cy="39682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0060">
                  <a:extLst>
                    <a:ext uri="{9D8B030D-6E8A-4147-A177-3AD203B41FA5}">
                      <a16:colId xmlns="" xmlns:a16="http://schemas.microsoft.com/office/drawing/2014/main" val="53814718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2467460381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3310023467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1712758320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226773518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3013707272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319487479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2444949595"/>
                    </a:ext>
                  </a:extLst>
                </a:gridCol>
                <a:gridCol w="530060">
                  <a:extLst>
                    <a:ext uri="{9D8B030D-6E8A-4147-A177-3AD203B41FA5}">
                      <a16:colId xmlns="" xmlns:a16="http://schemas.microsoft.com/office/drawing/2014/main" val="796768086"/>
                    </a:ext>
                  </a:extLst>
                </a:gridCol>
              </a:tblGrid>
              <a:tr h="51182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61429956"/>
                  </a:ext>
                </a:extLst>
              </a:tr>
              <a:tr h="511826"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22416813"/>
                  </a:ext>
                </a:extLst>
              </a:tr>
              <a:tr h="48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9705739"/>
                  </a:ext>
                </a:extLst>
              </a:tr>
              <a:tr h="511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63148981"/>
                  </a:ext>
                </a:extLst>
              </a:tr>
              <a:tr h="48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89266507"/>
                  </a:ext>
                </a:extLst>
              </a:tr>
              <a:tr h="48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55842519"/>
                  </a:ext>
                </a:extLst>
              </a:tr>
              <a:tr h="48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3448925"/>
                  </a:ext>
                </a:extLst>
              </a:tr>
              <a:tr h="48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919474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1144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9512" y="980728"/>
                <a:ext cx="8655025" cy="1252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,2,…,</m:t>
                    </m:r>
                    <m:r>
                      <m:rPr>
                        <m:sty m:val="p"/>
                      </m:rPr>
                      <a:rPr lang="ru-RU" sz="2400">
                        <a:latin typeface="Cambria Math" panose="02040503050406030204" pitchFamily="18" charset="0"/>
                      </a:rPr>
                      <m:t>min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</a:rPr>
                      <m:t>)}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lang="ru-RU" sz="2400" b="0" i="0" dirty="0" smtClean="0">
                  <a:latin typeface="Cambria Math" panose="020405030504060302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если</m:t>
                      </m:r>
                      <m:r>
                        <m:rPr>
                          <m:nor/>
                        </m:rPr>
                        <a:rPr lang="ru-RU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80728"/>
                <a:ext cx="8655025" cy="1252907"/>
              </a:xfrm>
              <a:prstGeom prst="rect">
                <a:avLst/>
              </a:prstGeom>
              <a:blipFill rotWithShape="1">
                <a:blip r:embed="rId2"/>
                <a:stretch>
                  <a:fillRect l="-10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537924"/>
              </p:ext>
            </p:extLst>
          </p:nvPr>
        </p:nvGraphicFramePr>
        <p:xfrm>
          <a:off x="2987824" y="1686339"/>
          <a:ext cx="5301590" cy="40324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3938">
                  <a:extLst>
                    <a:ext uri="{9D8B030D-6E8A-4147-A177-3AD203B41FA5}">
                      <a16:colId xmlns="" xmlns:a16="http://schemas.microsoft.com/office/drawing/2014/main" val="3448884126"/>
                    </a:ext>
                  </a:extLst>
                </a:gridCol>
                <a:gridCol w="493938">
                  <a:extLst>
                    <a:ext uri="{9D8B030D-6E8A-4147-A177-3AD203B41FA5}">
                      <a16:colId xmlns="" xmlns:a16="http://schemas.microsoft.com/office/drawing/2014/main" val="3144571217"/>
                    </a:ext>
                  </a:extLst>
                </a:gridCol>
                <a:gridCol w="472860">
                  <a:extLst>
                    <a:ext uri="{9D8B030D-6E8A-4147-A177-3AD203B41FA5}">
                      <a16:colId xmlns="" xmlns:a16="http://schemas.microsoft.com/office/drawing/2014/main" val="226666196"/>
                    </a:ext>
                  </a:extLst>
                </a:gridCol>
                <a:gridCol w="462323">
                  <a:extLst>
                    <a:ext uri="{9D8B030D-6E8A-4147-A177-3AD203B41FA5}">
                      <a16:colId xmlns="" xmlns:a16="http://schemas.microsoft.com/office/drawing/2014/main" val="209891631"/>
                    </a:ext>
                  </a:extLst>
                </a:gridCol>
                <a:gridCol w="446518">
                  <a:extLst>
                    <a:ext uri="{9D8B030D-6E8A-4147-A177-3AD203B41FA5}">
                      <a16:colId xmlns="" xmlns:a16="http://schemas.microsoft.com/office/drawing/2014/main" val="306044373"/>
                    </a:ext>
                  </a:extLst>
                </a:gridCol>
                <a:gridCol w="462323">
                  <a:extLst>
                    <a:ext uri="{9D8B030D-6E8A-4147-A177-3AD203B41FA5}">
                      <a16:colId xmlns="" xmlns:a16="http://schemas.microsoft.com/office/drawing/2014/main" val="2626532067"/>
                    </a:ext>
                  </a:extLst>
                </a:gridCol>
                <a:gridCol w="493938">
                  <a:extLst>
                    <a:ext uri="{9D8B030D-6E8A-4147-A177-3AD203B41FA5}">
                      <a16:colId xmlns="" xmlns:a16="http://schemas.microsoft.com/office/drawing/2014/main" val="3300678333"/>
                    </a:ext>
                  </a:extLst>
                </a:gridCol>
                <a:gridCol w="493938">
                  <a:extLst>
                    <a:ext uri="{9D8B030D-6E8A-4147-A177-3AD203B41FA5}">
                      <a16:colId xmlns="" xmlns:a16="http://schemas.microsoft.com/office/drawing/2014/main" val="3335621421"/>
                    </a:ext>
                  </a:extLst>
                </a:gridCol>
                <a:gridCol w="493938">
                  <a:extLst>
                    <a:ext uri="{9D8B030D-6E8A-4147-A177-3AD203B41FA5}">
                      <a16:colId xmlns="" xmlns:a16="http://schemas.microsoft.com/office/drawing/2014/main" val="2194813243"/>
                    </a:ext>
                  </a:extLst>
                </a:gridCol>
                <a:gridCol w="493938">
                  <a:extLst>
                    <a:ext uri="{9D8B030D-6E8A-4147-A177-3AD203B41FA5}">
                      <a16:colId xmlns="" xmlns:a16="http://schemas.microsoft.com/office/drawing/2014/main" val="2468992784"/>
                    </a:ext>
                  </a:extLst>
                </a:gridCol>
                <a:gridCol w="493938">
                  <a:extLst>
                    <a:ext uri="{9D8B030D-6E8A-4147-A177-3AD203B41FA5}">
                      <a16:colId xmlns="" xmlns:a16="http://schemas.microsoft.com/office/drawing/2014/main" val="244662186"/>
                    </a:ext>
                  </a:extLst>
                </a:gridCol>
              </a:tblGrid>
              <a:tr h="44805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3620896"/>
                  </a:ext>
                </a:extLst>
              </a:tr>
              <a:tr h="448050"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48756522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28692363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14894321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56570844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94284748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92199440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8775948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761485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951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9512" y="789496"/>
                <a:ext cx="8712968" cy="6619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Пусть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положим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ru-RU" sz="24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2400" i="1">
                                <a:latin typeface="Cambria Math"/>
                              </a:rPr>
                              <m:t>1, </m:t>
                            </m:r>
                            <m:r>
                              <m:rPr>
                                <m:nor/>
                              </m:rPr>
                              <a:rPr lang="ru-RU" sz="240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если 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ru-RU" sz="2400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ru-RU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  <m:r>
                              <m:rPr>
                                <m:nor/>
                              </m:rPr>
                              <a:rPr lang="ru-RU" sz="240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≥1</m:t>
                            </m:r>
                          </m:e>
                          <m:e>
                            <m:r>
                              <a:rPr lang="ru-RU" sz="2400">
                                <a:latin typeface="Cambria Math"/>
                              </a:rPr>
                              <m:t>0</m:t>
                            </m:r>
                            <m:r>
                              <a:rPr lang="ru-RU" sz="2400" i="1">
                                <a:latin typeface="Cambria Math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ru-RU" sz="240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если 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ru-RU" sz="2400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ru-RU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ru-RU" sz="2400" i="1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  <m:r>
                              <m:rPr>
                                <m:nor/>
                              </m:rPr>
                              <a:rPr lang="ru-RU" sz="240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b="0" dirty="0">
                  <a:latin typeface="Times New Roman" panose="02020603050405020304" pitchFamily="18" charset="0"/>
                </a:endParaRPr>
              </a:p>
              <a:p>
                <a:endParaRPr lang="ru-RU" sz="2400" b="0" dirty="0">
                  <a:latin typeface="Times New Roman" panose="02020603050405020304" pitchFamily="18" charset="0"/>
                </a:endParaRPr>
              </a:p>
              <a:p>
                <a:r>
                  <a:rPr lang="ru-RU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Тогда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 диапазона точного смещения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сумма всех возможных элементов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,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т.е.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𝐿</m:t>
                    </m:r>
                    <m:r>
                      <a:rPr lang="ru-RU" sz="2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ru-RU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  <m:r>
                          <a:rPr lang="ru-RU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ru-RU" sz="2400">
                            <a:latin typeface="Cambria Math"/>
                          </a:rPr>
                          <m:t>min</m:t>
                        </m:r>
                        <m:r>
                          <a:rPr lang="ru-RU" sz="24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ru-RU" sz="2400" i="1">
                            <a:latin typeface="Cambria Math"/>
                          </a:rPr>
                          <m:t>)</m:t>
                        </m:r>
                      </m:sup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ru-RU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               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 ошибок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/>
                          </a:rPr>
                          <m:t>𝒌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общая</m:t>
                        </m:r>
                      </m:sub>
                    </m:sSub>
                    <m:r>
                      <a:rPr lang="ru-RU" sz="2400" b="1" i="1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u-RU" sz="24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u-RU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ru-RU" sz="24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b="1" i="1"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u-RU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ru-RU" sz="2400" b="1" i="1">
                        <a:latin typeface="Cambria Math"/>
                      </a:rPr>
                      <m:t>+</m:t>
                    </m:r>
                    <m:r>
                      <a:rPr lang="en-US" sz="2400" b="1" i="1">
                        <a:latin typeface="Cambria Math"/>
                      </a:rPr>
                      <m:t>𝒌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𝑘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элементов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4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ru-RU" sz="2400" i="1">
                        <a:latin typeface="Cambria Math"/>
                      </a:rPr>
                      <m:t>=0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  <a:p>
                <a:endParaRPr lang="ru-RU" dirty="0"/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b="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789496"/>
                <a:ext cx="8712968" cy="6619376"/>
              </a:xfrm>
              <a:prstGeom prst="rect">
                <a:avLst/>
              </a:prstGeom>
              <a:blipFill rotWithShape="1">
                <a:blip r:embed="rId2"/>
                <a:stretch>
                  <a:fillRect l="-10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684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594" y="2132856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Рассмотреть существующие алгоритмы нечеткого поиска;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 нечеткого поиска;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 справедливость выполнения алгоритма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примерах;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преимущества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матричного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алгоритма. 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29960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нечеткого поиска.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7594" y="972306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деревья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нечеткого поиска.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091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885" y="1124744"/>
            <a:ext cx="8008217" cy="1539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26565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Теорема.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След  диапазона  точного смещения есть  разность между  длиной наибольшей строки  и количеством допущенных  ошибок.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Теоретические основы алгоритма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753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Матричный алгоритм сравнения строк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67544" y="1484784"/>
                <a:ext cx="8424936" cy="3123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Вычислить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Построить матрицу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𝑩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Найти количество несовпадений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общая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Присвоить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𝑚𝑎𝑥</m:t>
                    </m:r>
                    <m:d>
                      <m:d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Определить справедливость равенств</a:t>
                </a:r>
                <a:r>
                  <a:rPr lang="ru-R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общая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 основании справедливости равенства </a:t>
                </a:r>
                <a:r>
                  <a:rPr lang="ru-R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п.5 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установить  сходство  строк с точностью  до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общая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несовпадений.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424936" cy="3123932"/>
              </a:xfrm>
              <a:prstGeom prst="rect">
                <a:avLst/>
              </a:prstGeom>
              <a:blipFill rotWithShape="1">
                <a:blip r:embed="rId2"/>
                <a:stretch>
                  <a:fillRect l="-1013" t="-781" r="-1085" b="-2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281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77534" y="1124744"/>
                <a:ext cx="8280920" cy="1919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Пример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Пусть даны строки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=≪</m:t>
                    </m:r>
                    <m:r>
                      <a:rPr lang="ru-RU" sz="2400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БАРЖЕНАКОВ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≫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𝑪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=≪БАЖИНАКОВ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≫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длины которых равны 10 и 9 соответственно.  </a:t>
                </a: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Требуется: 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установить сходство строк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𝑪</m:t>
                    </m: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34" y="1124744"/>
                <a:ext cx="8280920" cy="1919500"/>
              </a:xfrm>
              <a:prstGeom prst="rect">
                <a:avLst/>
              </a:prstGeom>
              <a:blipFill>
                <a:blip r:embed="rId2"/>
                <a:stretch>
                  <a:fillRect l="-1178" t="-1274" r="-1105"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Реализация алгоритма сравнения строк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950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43084"/>
              </p:ext>
            </p:extLst>
          </p:nvPr>
        </p:nvGraphicFramePr>
        <p:xfrm>
          <a:off x="323528" y="1662135"/>
          <a:ext cx="5605350" cy="4626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1536">
                  <a:extLst>
                    <a:ext uri="{9D8B030D-6E8A-4147-A177-3AD203B41FA5}">
                      <a16:colId xmlns="" xmlns:a16="http://schemas.microsoft.com/office/drawing/2014/main" val="3458142800"/>
                    </a:ext>
                  </a:extLst>
                </a:gridCol>
                <a:gridCol w="491536">
                  <a:extLst>
                    <a:ext uri="{9D8B030D-6E8A-4147-A177-3AD203B41FA5}">
                      <a16:colId xmlns="" xmlns:a16="http://schemas.microsoft.com/office/drawing/2014/main" val="921722156"/>
                    </a:ext>
                  </a:extLst>
                </a:gridCol>
                <a:gridCol w="442857">
                  <a:extLst>
                    <a:ext uri="{9D8B030D-6E8A-4147-A177-3AD203B41FA5}">
                      <a16:colId xmlns="" xmlns:a16="http://schemas.microsoft.com/office/drawing/2014/main" val="1244118789"/>
                    </a:ext>
                  </a:extLst>
                </a:gridCol>
                <a:gridCol w="445231">
                  <a:extLst>
                    <a:ext uri="{9D8B030D-6E8A-4147-A177-3AD203B41FA5}">
                      <a16:colId xmlns="" xmlns:a16="http://schemas.microsoft.com/office/drawing/2014/main" val="205857361"/>
                    </a:ext>
                  </a:extLst>
                </a:gridCol>
                <a:gridCol w="442857">
                  <a:extLst>
                    <a:ext uri="{9D8B030D-6E8A-4147-A177-3AD203B41FA5}">
                      <a16:colId xmlns="" xmlns:a16="http://schemas.microsoft.com/office/drawing/2014/main" val="4157909033"/>
                    </a:ext>
                  </a:extLst>
                </a:gridCol>
                <a:gridCol w="552271">
                  <a:extLst>
                    <a:ext uri="{9D8B030D-6E8A-4147-A177-3AD203B41FA5}">
                      <a16:colId xmlns="" xmlns:a16="http://schemas.microsoft.com/office/drawing/2014/main" val="2587589637"/>
                    </a:ext>
                  </a:extLst>
                </a:gridCol>
                <a:gridCol w="442857">
                  <a:extLst>
                    <a:ext uri="{9D8B030D-6E8A-4147-A177-3AD203B41FA5}">
                      <a16:colId xmlns="" xmlns:a16="http://schemas.microsoft.com/office/drawing/2014/main" val="3608630805"/>
                    </a:ext>
                  </a:extLst>
                </a:gridCol>
                <a:gridCol w="445231">
                  <a:extLst>
                    <a:ext uri="{9D8B030D-6E8A-4147-A177-3AD203B41FA5}">
                      <a16:colId xmlns="" xmlns:a16="http://schemas.microsoft.com/office/drawing/2014/main" val="3049239826"/>
                    </a:ext>
                  </a:extLst>
                </a:gridCol>
                <a:gridCol w="445231">
                  <a:extLst>
                    <a:ext uri="{9D8B030D-6E8A-4147-A177-3AD203B41FA5}">
                      <a16:colId xmlns="" xmlns:a16="http://schemas.microsoft.com/office/drawing/2014/main" val="3796656309"/>
                    </a:ext>
                  </a:extLst>
                </a:gridCol>
                <a:gridCol w="442857">
                  <a:extLst>
                    <a:ext uri="{9D8B030D-6E8A-4147-A177-3AD203B41FA5}">
                      <a16:colId xmlns="" xmlns:a16="http://schemas.microsoft.com/office/drawing/2014/main" val="1416389624"/>
                    </a:ext>
                  </a:extLst>
                </a:gridCol>
                <a:gridCol w="445231">
                  <a:extLst>
                    <a:ext uri="{9D8B030D-6E8A-4147-A177-3AD203B41FA5}">
                      <a16:colId xmlns="" xmlns:a16="http://schemas.microsoft.com/office/drawing/2014/main" val="1442637042"/>
                    </a:ext>
                  </a:extLst>
                </a:gridCol>
                <a:gridCol w="517655">
                  <a:extLst>
                    <a:ext uri="{9D8B030D-6E8A-4147-A177-3AD203B41FA5}">
                      <a16:colId xmlns="" xmlns:a16="http://schemas.microsoft.com/office/drawing/2014/main" val="3308428621"/>
                    </a:ext>
                  </a:extLst>
                </a:gridCol>
              </a:tblGrid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55201507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20545180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24739869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83757383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36122407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26375170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59009264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41648684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65594271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86462333"/>
                  </a:ext>
                </a:extLst>
              </a:tr>
              <a:tr h="357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79940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3528" y="985962"/>
                <a:ext cx="8064896" cy="571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то есть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=1,2,…,</m:t>
                    </m:r>
                    <m:r>
                      <a:rPr lang="ru-RU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5962"/>
                <a:ext cx="8064896" cy="571695"/>
              </a:xfrm>
              <a:prstGeom prst="rect">
                <a:avLst/>
              </a:prstGeom>
              <a:blipFill>
                <a:blip r:embed="rId2"/>
                <a:stretch>
                  <a:fillRect l="-1134" b="-14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Реализация алгоритма сравнения строк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3246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695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1674" y="2616264"/>
                <a:ext cx="7240268" cy="503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5)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общая</m:t>
                        </m:r>
                      </m:sub>
                    </m:sSub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8+2=10.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74" y="2616264"/>
                <a:ext cx="7240268" cy="503728"/>
              </a:xfrm>
              <a:prstGeom prst="rect">
                <a:avLst/>
              </a:prstGeom>
              <a:blipFill>
                <a:blip r:embed="rId2"/>
                <a:stretch>
                  <a:fillRect l="-1263" t="-6024" b="-21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51674" y="1939928"/>
                <a:ext cx="5222007" cy="483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:r>
                  <a:rPr lang="en-US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Присвоим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𝑚𝑎𝑥</m:t>
                    </m:r>
                    <m:d>
                      <m:dPr>
                        <m:ctrlPr>
                          <a:rPr lang="ru-RU" sz="2400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74" y="1939928"/>
                <a:ext cx="5222007" cy="483017"/>
              </a:xfrm>
              <a:prstGeom prst="rect">
                <a:avLst/>
              </a:prstGeom>
              <a:blipFill>
                <a:blip r:embed="rId3"/>
                <a:stretch>
                  <a:fillRect l="-1750" t="-5063" r="-933" b="-29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51674" y="3106173"/>
                <a:ext cx="8248380" cy="517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6)  Строки совпадают с точностью до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2−х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несовпадений</a:t>
                </a:r>
                <a:r>
                  <a:rPr lang="ru-RU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endPara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74" y="3106173"/>
                <a:ext cx="8248380" cy="517065"/>
              </a:xfrm>
              <a:prstGeom prst="rect">
                <a:avLst/>
              </a:prstGeom>
              <a:blipFill>
                <a:blip r:embed="rId4"/>
                <a:stretch>
                  <a:fillRect l="-1108" t="-476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46523" y="1320434"/>
                <a:ext cx="5363584" cy="852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общая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ru-RU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=1+1=2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23" y="1320434"/>
                <a:ext cx="5363584" cy="852349"/>
              </a:xfrm>
              <a:prstGeom prst="rect">
                <a:avLst/>
              </a:prstGeom>
              <a:blipFill>
                <a:blip r:embed="rId5"/>
                <a:stretch>
                  <a:fillRect l="-1818" t="-5755" r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Реализация алгоритма сравнения строк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2074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1590" y="22497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Выводы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092" y="1039913"/>
            <a:ext cx="261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87091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7044" y="1132246"/>
            <a:ext cx="82974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Сформулированы и доказаны теоретические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матричного алгоритма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нечеткого поиска;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алгоритм устанавливает точность совпадения двух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с точностью до двух несовпадений;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прост в реализации;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могут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 для нечеткого поиска в  базах данных.</a:t>
            </a:r>
          </a:p>
          <a:p>
            <a:pPr marL="342900" indent="-342900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8981" y="5919667"/>
            <a:ext cx="90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5047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Деревья в алгоритмах нечеткого поиска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23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i="1" dirty="0" err="1" smtClean="0"/>
              <a:t>Trie</a:t>
            </a:r>
            <a:r>
              <a:rPr lang="ru-RU" sz="9600" b="1" i="1" dirty="0" smtClean="0"/>
              <a:t>-дерево</a:t>
            </a:r>
            <a:r>
              <a:rPr lang="ru-RU" sz="9600" b="1" dirty="0" smtClean="0"/>
              <a:t> 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25363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Достоинствами </a:t>
            </a:r>
            <a:r>
              <a:rPr lang="ru-RU" b="1" dirty="0" smtClean="0"/>
              <a:t>TRIE</a:t>
            </a:r>
            <a:r>
              <a:rPr lang="ru-RU" dirty="0" smtClean="0"/>
              <a:t>-структуры являются: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06084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возможность быстрого произвольного доступа к данным ценой дополнительных затрат памяти;</a:t>
            </a:r>
          </a:p>
          <a:p>
            <a:pPr lvl="0"/>
            <a:r>
              <a:rPr lang="ru-RU" dirty="0" smtClean="0"/>
              <a:t>если поиск записи в боре неудачен, все же будет найден элемент, лучше всего совпадающий с аргументом поиска. Это свойство полезно для некоторых приложений.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78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jurnal.org/articles/2009/inf32.files/image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6336704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406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где </a:t>
            </a:r>
            <a:r>
              <a:rPr lang="ru-RU" i="1" dirty="0" err="1" smtClean="0"/>
              <a:t>k</a:t>
            </a:r>
            <a:r>
              <a:rPr lang="ru-RU" dirty="0" smtClean="0"/>
              <a:t> – максимально допустимое расстояние редактирования, Σ- размер алфавита</a:t>
            </a: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915816" y="1184343"/>
            <a:ext cx="23042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O(∑</a:t>
            </a:r>
            <a:r>
              <a:rPr kumimoji="0" lang="en-US" sz="5400" b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5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440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555</TotalTime>
  <Words>1688</Words>
  <Application>Microsoft Office PowerPoint</Application>
  <PresentationFormat>Экран (4:3)</PresentationFormat>
  <Paragraphs>610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Воздушный поток</vt:lpstr>
      <vt:lpstr>  Федеральное государственное бюджетное образовательное учреждение высшего профессионального образования ХАКАССКИЙ ГОСУДАРСТВЕННЫЙ УНИВЕРСИТЕТ им. Н.Ф. КАТАНОВА    Исследовательский проект на тему Матричные алгоритмы нечеткого поиска        Разработчики:       Чаркова В.В. (1 курс)           Чекурина К.П. (3 курс)                            Немежикова Е.А. (3 курс)             Руководитель:                      канд. физ.-мат. наук          Бобылева О.В.   Абакан, 2016</vt:lpstr>
      <vt:lpstr>Презентация PowerPoint</vt:lpstr>
      <vt:lpstr>Презентация PowerPoint</vt:lpstr>
      <vt:lpstr>Презентация PowerPoint</vt:lpstr>
      <vt:lpstr>Деревья в алгоритмах нечеткого поиска</vt:lpstr>
      <vt:lpstr>Trie-дерево </vt:lpstr>
      <vt:lpstr>Достоинствами TRIE-структуры являются: </vt:lpstr>
      <vt:lpstr>Презентация PowerPoint</vt:lpstr>
      <vt:lpstr>где k – максимально допустимое расстояние редактирования, Σ- размер алфавита</vt:lpstr>
      <vt:lpstr>Kd- дерево </vt:lpstr>
      <vt:lpstr>Презентация PowerPoint</vt:lpstr>
      <vt:lpstr>Презентация PowerPoint</vt:lpstr>
      <vt:lpstr> где n – число элементов, k- размерность пространства</vt:lpstr>
      <vt:lpstr>Rd-деревья</vt:lpstr>
      <vt:lpstr>Презентация PowerPoint</vt:lpstr>
      <vt:lpstr>где n – число элементов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Таким образом сложность алгоритмов составила:</vt:lpstr>
      <vt:lpstr>Вывод:</vt:lpstr>
      <vt:lpstr>Алгоритмы Вагнера-Фишера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Матричный алгоритм нечеткого поиска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МИНОБРНАУКИ РОССИИ Федеральное государственное бюджетное образовательное учреждение высшего профессионального образования ХАКАССКИЙ ГОСУДАРСТВЕННЫЙ УНИВЕРСИТЕТ им. Н.Ф. КАТАНОВА  ИНСТИТУТ ЕСТЕСТВЕННЫХ НАУК И МАТЕМАТИКИ  Кафедра математики и МПМ Специальность «44.03.05 – Педагогическое образование: Математика; Физика»    Алгоритмы Вагнера-Фишера         Абакан, 2015</dc:title>
  <dc:creator>Alexs</dc:creator>
  <cp:lastModifiedBy>Оксана</cp:lastModifiedBy>
  <cp:revision>18</cp:revision>
  <dcterms:created xsi:type="dcterms:W3CDTF">2015-12-05T04:52:34Z</dcterms:created>
  <dcterms:modified xsi:type="dcterms:W3CDTF">2016-04-30T07:33:26Z</dcterms:modified>
</cp:coreProperties>
</file>