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33CC"/>
    <a:srgbClr val="66CCFF"/>
    <a:srgbClr val="CCECFF"/>
    <a:srgbClr val="F8F8F8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BDC46-5A9D-4F99-BC21-61C06F9DF775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89343-9CBD-4D66-8725-7433FE399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A870B5-92C5-4FE7-8327-363FA394636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928926" y="2130425"/>
            <a:ext cx="5286412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3786182" y="4248168"/>
            <a:ext cx="4429156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052736"/>
            <a:ext cx="2736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Жас </a:t>
            </a:r>
            <a:r>
              <a:rPr lang="kk-KZ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Ұлан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72816"/>
            <a:ext cx="3960440" cy="275013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Прямоугольник 8"/>
          <p:cNvSpPr/>
          <p:nvPr/>
        </p:nvSpPr>
        <p:spPr>
          <a:xfrm>
            <a:off x="3131840" y="4581128"/>
            <a:ext cx="48965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Будь отличным спортсменом</a:t>
            </a:r>
          </a:p>
          <a:p>
            <a:r>
              <a:rPr lang="ru-RU" sz="2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Будь всегда патриотом.</a:t>
            </a:r>
          </a:p>
          <a:p>
            <a:r>
              <a:rPr lang="ru-RU" sz="2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Нос не вешай никогда</a:t>
            </a:r>
          </a:p>
          <a:p>
            <a:r>
              <a:rPr lang="ru-RU" sz="2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И шагай вперед всегда!</a:t>
            </a:r>
            <a:endParaRPr lang="ru-RU" sz="2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8538" y="404664"/>
            <a:ext cx="4606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Конкурс строевой песни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ФОТО\Фото Меропр.9 мая\IMG_30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4" r="2576"/>
          <a:stretch/>
        </p:blipFill>
        <p:spPr bwMode="auto">
          <a:xfrm>
            <a:off x="755576" y="1052736"/>
            <a:ext cx="4397697" cy="2817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:\ФОТО\Фото Меропр.9 мая\IMG_3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3960439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5796136" y="980728"/>
            <a:ext cx="1985315" cy="238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05064"/>
            <a:ext cx="3672408" cy="237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476672"/>
            <a:ext cx="8135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Встречи с социальными партнерами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52736"/>
            <a:ext cx="3528392" cy="2196297"/>
          </a:xfrm>
          <a:prstGeom prst="rect">
            <a:avLst/>
          </a:prstGeom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Прямоугольник 3"/>
          <p:cNvSpPr/>
          <p:nvPr/>
        </p:nvSpPr>
        <p:spPr>
          <a:xfrm>
            <a:off x="4860033" y="1052736"/>
            <a:ext cx="3672408" cy="2124289"/>
          </a:xfrm>
          <a:prstGeom prst="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683568" y="3717032"/>
            <a:ext cx="3672408" cy="2084350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4860032" y="3717032"/>
            <a:ext cx="3739392" cy="2188661"/>
          </a:xfrm>
          <a:prstGeom prst="rect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Группа 6"/>
          <p:cNvGrpSpPr>
            <a:grpSpLocks/>
          </p:cNvGrpSpPr>
          <p:nvPr/>
        </p:nvGrpSpPr>
        <p:grpSpPr bwMode="auto">
          <a:xfrm>
            <a:off x="1043608" y="3212976"/>
            <a:ext cx="2952328" cy="412750"/>
            <a:chOff x="887048" y="2391378"/>
            <a:chExt cx="2763757" cy="560112"/>
          </a:xfrm>
        </p:grpSpPr>
        <p:sp>
          <p:nvSpPr>
            <p:cNvPr id="8" name="Прямоугольная выноска 7"/>
            <p:cNvSpPr/>
            <p:nvPr/>
          </p:nvSpPr>
          <p:spPr>
            <a:xfrm>
              <a:off x="887048" y="2391378"/>
              <a:ext cx="2763757" cy="560112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ая выноска 4"/>
            <p:cNvSpPr/>
            <p:nvPr/>
          </p:nvSpPr>
          <p:spPr>
            <a:xfrm>
              <a:off x="887048" y="2391378"/>
              <a:ext cx="2763757" cy="5601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rgbClr val="0033CC"/>
                  </a:solidFill>
                  <a:cs typeface="Aharoni" pitchFamily="2" charset="-79"/>
                </a:rPr>
                <a:t>Мастер - класс сотрудников МЧС  Павлодарского  района</a:t>
              </a:r>
              <a:endParaRPr lang="en-US" sz="1400" b="1" i="1" dirty="0">
                <a:solidFill>
                  <a:srgbClr val="0033CC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220073" y="3140968"/>
            <a:ext cx="3096343" cy="432048"/>
            <a:chOff x="41603" y="947161"/>
            <a:chExt cx="3060013" cy="2295660"/>
          </a:xfrm>
          <a:solidFill>
            <a:schemeClr val="bg2">
              <a:lumMod val="90000"/>
            </a:schemeClr>
          </a:solidFill>
        </p:grpSpPr>
        <p:sp>
          <p:nvSpPr>
            <p:cNvPr id="12" name="Прямоугольная выноска 11"/>
            <p:cNvSpPr/>
            <p:nvPr/>
          </p:nvSpPr>
          <p:spPr>
            <a:xfrm>
              <a:off x="41603" y="2348245"/>
              <a:ext cx="3051783" cy="894576"/>
            </a:xfrm>
            <a:prstGeom prst="wedgeRectCallout">
              <a:avLst>
                <a:gd name="adj1" fmla="val 20250"/>
                <a:gd name="adj2" fmla="val -607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ая выноска 4"/>
            <p:cNvSpPr/>
            <p:nvPr/>
          </p:nvSpPr>
          <p:spPr>
            <a:xfrm>
              <a:off x="49833" y="947161"/>
              <a:ext cx="3051783" cy="19771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600" b="1" i="1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rgbClr val="0033CC"/>
                  </a:solidFill>
                  <a:cs typeface="Aharoni" pitchFamily="2" charset="-79"/>
                </a:rPr>
                <a:t>Акция «Ветеран в строю» с  воинами -  афганцами</a:t>
              </a:r>
              <a:endParaRPr lang="en-US" sz="1400" b="1" i="1" dirty="0">
                <a:solidFill>
                  <a:srgbClr val="0033CC"/>
                </a:solidFill>
                <a:latin typeface="Aharoni" pitchFamily="2" charset="-79"/>
                <a:cs typeface="Aharoni" pitchFamily="2" charset="-79"/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/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1116013" y="5805265"/>
            <a:ext cx="2807915" cy="504055"/>
            <a:chOff x="1000536" y="2001150"/>
            <a:chExt cx="2516753" cy="950340"/>
          </a:xfrm>
        </p:grpSpPr>
        <p:sp>
          <p:nvSpPr>
            <p:cNvPr id="15" name="Прямоугольная выноска 14"/>
            <p:cNvSpPr/>
            <p:nvPr/>
          </p:nvSpPr>
          <p:spPr>
            <a:xfrm>
              <a:off x="1000536" y="2391378"/>
              <a:ext cx="2516753" cy="560112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ая выноска 4"/>
            <p:cNvSpPr/>
            <p:nvPr/>
          </p:nvSpPr>
          <p:spPr>
            <a:xfrm>
              <a:off x="1000536" y="2001150"/>
              <a:ext cx="2516753" cy="95033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rgbClr val="0033CC"/>
                  </a:solidFill>
                  <a:cs typeface="Aharoni" pitchFamily="2" charset="-79"/>
                </a:rPr>
                <a:t>Экскурсия в воинскую часть 5512</a:t>
              </a:r>
              <a:endParaRPr lang="en-US" sz="1400" b="1" i="1" dirty="0">
                <a:solidFill>
                  <a:srgbClr val="0033CC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5148263" y="5877272"/>
            <a:ext cx="3168153" cy="432048"/>
            <a:chOff x="887048" y="1999642"/>
            <a:chExt cx="2629098" cy="980935"/>
          </a:xfrm>
        </p:grpSpPr>
        <p:sp>
          <p:nvSpPr>
            <p:cNvPr id="18" name="Прямоугольная выноска 17"/>
            <p:cNvSpPr/>
            <p:nvPr/>
          </p:nvSpPr>
          <p:spPr>
            <a:xfrm>
              <a:off x="887048" y="2391378"/>
              <a:ext cx="2629098" cy="560112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ая выноска 4"/>
            <p:cNvSpPr/>
            <p:nvPr/>
          </p:nvSpPr>
          <p:spPr>
            <a:xfrm>
              <a:off x="887048" y="1999642"/>
              <a:ext cx="2621727" cy="98093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rgbClr val="0033CC"/>
                  </a:solidFill>
                  <a:cs typeface="Aharoni" pitchFamily="2" charset="-79"/>
                </a:rPr>
                <a:t>Встреча с сотрудниками                             ДВД   Павлодарской области</a:t>
              </a:r>
              <a:endParaRPr lang="en-US" sz="1400" b="1" i="1" dirty="0">
                <a:solidFill>
                  <a:srgbClr val="0033CC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</p:spTree>
  </p:cSld>
  <p:clrMapOvr>
    <a:masterClrMapping/>
  </p:clrMapOvr>
  <p:transition advTm="500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t="55728"/>
          <a:stretch>
            <a:fillRect/>
          </a:stretch>
        </p:blipFill>
        <p:spPr bwMode="auto">
          <a:xfrm>
            <a:off x="6228184" y="4221088"/>
            <a:ext cx="23764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258888" y="404664"/>
            <a:ext cx="6842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Наши успехи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2" descr="F:\СКАН ГРАМОТЫ\img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21780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F:\СКАН ГРАМОТЫ\img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908720"/>
            <a:ext cx="21955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F:\СКАН ГРАМОТЫ\img3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356992"/>
            <a:ext cx="2016745" cy="299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 cstate="print"/>
          <a:srcRect t="7886" b="44450"/>
          <a:stretch>
            <a:fillRect/>
          </a:stretch>
        </p:blipFill>
        <p:spPr bwMode="auto">
          <a:xfrm>
            <a:off x="683568" y="4293096"/>
            <a:ext cx="2376487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980728"/>
            <a:ext cx="1500212" cy="20992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393" name="Picture 9" descr="G:\IMG_615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64" t="5683" r="43253" b="61239"/>
          <a:stretch/>
        </p:blipFill>
        <p:spPr bwMode="auto">
          <a:xfrm>
            <a:off x="5076056" y="1052736"/>
            <a:ext cx="1440160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pavlodarnews.kz/assets/components/phpthumbof/cache/IMG_8098%20%D0%B2%D0%BE%D0%B5%D0%BD.e8e29a005ae6f678cf2324ae5600701d16551.e8e29a005ae6f678cf2324ae5600701d1655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287"/>
          <a:stretch/>
        </p:blipFill>
        <p:spPr bwMode="auto">
          <a:xfrm>
            <a:off x="3851920" y="2132856"/>
            <a:ext cx="1736436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548681"/>
            <a:ext cx="792162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Эффективность реализации программы</a:t>
            </a:r>
            <a:endParaRPr lang="ru-RU" sz="3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36712"/>
            <a:ext cx="7560840" cy="584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Проект реализован, все мероприятия стали традиционными и проводятся в преддверии Дня Победы</a:t>
            </a:r>
          </a:p>
          <a:p>
            <a:pPr>
              <a:defRPr/>
            </a:pPr>
            <a:r>
              <a:rPr lang="ru-RU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Воспитанники приобрели опыт взаимодействия с социумом: создано  детско – взрослое сообщество – клуб «Беркут»</a:t>
            </a:r>
          </a:p>
          <a:p>
            <a:pPr>
              <a:defRPr/>
            </a:pPr>
            <a:r>
              <a:rPr lang="ru-RU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Расширились рамки социального партнерства</a:t>
            </a:r>
          </a:p>
          <a:p>
            <a:pPr>
              <a:defRPr/>
            </a:pPr>
            <a:r>
              <a:rPr lang="ru-RU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Увеличилось  численность участников мероприятий</a:t>
            </a:r>
          </a:p>
          <a:p>
            <a:pPr>
              <a:defRPr/>
            </a:pPr>
            <a:r>
              <a:rPr lang="ru-RU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5. Участие в Республиканском слете патриотических и военно – спортивных клубов среди детских домов </a:t>
            </a:r>
          </a:p>
          <a:p>
            <a:pPr>
              <a:defRPr/>
            </a:pPr>
            <a:r>
              <a:rPr lang="ru-RU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6. Выпускники, выполняющие свой гражданский долг в рядах Вооруженных сил РК </a:t>
            </a:r>
            <a:endParaRPr lang="en-US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620687"/>
            <a:ext cx="792162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Перспективы на будущее</a:t>
            </a:r>
            <a:endParaRPr lang="ru-RU" sz="32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1268413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Проект «Жас </a:t>
            </a:r>
            <a:r>
              <a:rPr lang="kk-KZ" sz="2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ru-RU" sz="2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 открыт для внесения изменений в любой этап деятельности, как со стороны обучающихся, так и всех участников проекта и других заинтересованных учреждений города и района. </a:t>
            </a:r>
          </a:p>
          <a:p>
            <a:pPr algn="just">
              <a:defRPr/>
            </a:pPr>
            <a:r>
              <a:rPr lang="ru-RU" sz="2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Планируется участие в различных конкурсах и ярмарках проектов, продолжить участие во всех слетах и конкурсах военно – спортивных клубов.</a:t>
            </a:r>
            <a:endParaRPr lang="en-US" sz="2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6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 	Привлечение новых социальных партнеров и участников проекта</a:t>
            </a:r>
            <a:endParaRPr lang="en-US" sz="26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1475656" y="1412776"/>
            <a:ext cx="216024" cy="216024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75656" y="3429000"/>
            <a:ext cx="216024" cy="216024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475656" y="5013176"/>
            <a:ext cx="216024" cy="216024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1908175" y="2060575"/>
            <a:ext cx="6245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755576" y="1268413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Каждое дело – с пользой, иначе – зачем?</a:t>
            </a:r>
          </a:p>
          <a:p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Каждое дело – людям,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иначе – зачем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Каждое дело – творчески, иначе – зачем?</a:t>
            </a:r>
          </a:p>
        </p:txBody>
      </p:sp>
      <p:sp>
        <p:nvSpPr>
          <p:cNvPr id="19461" name="Прямоугольник 1"/>
          <p:cNvSpPr>
            <a:spLocks noChangeArrowheads="1"/>
          </p:cNvSpPr>
          <p:nvPr/>
        </p:nvSpPr>
        <p:spPr bwMode="auto">
          <a:xfrm>
            <a:off x="1187624" y="3716338"/>
            <a:ext cx="6840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ты что сделал  для своей страны?</a:t>
            </a:r>
          </a:p>
        </p:txBody>
      </p:sp>
      <p:pic>
        <p:nvPicPr>
          <p:cNvPr id="11" name="Picture 2" descr="C:\Documents and Settings\Admin\Мои документы\доки\Картинки\Казахстан\logo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508931" y="3699981"/>
            <a:ext cx="1687702" cy="330598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684213" y="1268413"/>
            <a:ext cx="7920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	</a:t>
            </a:r>
            <a:endParaRPr lang="ru-RU" sz="28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38002"/>
            <a:ext cx="812914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ru-RU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человека -  гражданина,    патриота  своей страны,      признающего  общечеловеческие  ценности.</a:t>
            </a:r>
            <a:r>
              <a:rPr lang="en-US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defRPr/>
            </a:pPr>
            <a:r>
              <a:rPr lang="ru-RU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1.Формировать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развивать личность,   </a:t>
            </a:r>
            <a:b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обладающую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качеством гражданина- патриота  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Родины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способную  успешно  выполнять  </a:t>
            </a:r>
            <a:b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гражданские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обязанности в мирное и военное</a:t>
            </a:r>
            <a:b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Вовлечь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подростков в социально – значимую  </a:t>
            </a:r>
            <a:b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деятельность;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 Ориентировать воспитанников на военные  </a:t>
            </a:r>
            <a:b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специальности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 Развивать лидерские качества;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Создать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условия для повышения социальной </a:t>
            </a:r>
            <a:b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компетентности 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ответственности за свое </a:t>
            </a:r>
            <a:b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здоровье</a:t>
            </a:r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260648"/>
            <a:ext cx="7993633" cy="6408738"/>
          </a:xfrm>
          <a:prstGeom prst="rect">
            <a:avLst/>
          </a:prstGeo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 algn="ctr">
              <a:buFont typeface="Georgia" pitchFamily="18" charset="0"/>
              <a:buNone/>
            </a:pPr>
            <a:r>
              <a:rPr lang="ru-RU" sz="2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УСТАВ КЛУБА  </a:t>
            </a: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«Жас </a:t>
            </a:r>
            <a:r>
              <a:rPr lang="kk-KZ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цени и оберегай свое Отечество;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овладевай, совершенствуй и сохраняй традиции и     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культуру своего народа;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дорожи историей своего народа;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свято относись к символике своей страны;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береги красоту родного края;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держи слово, выполняй обещание;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уважительно отнесись к старшим, младшим, своим сверстникам;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всегда борись за добро только честными способами;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4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уважай себя, действуй по чести и совести.</a:t>
            </a:r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27583" y="765175"/>
            <a:ext cx="8064005" cy="5000625"/>
          </a:xfrm>
          <a:prstGeom prst="rect">
            <a:avLst/>
          </a:prstGeom>
        </p:spPr>
        <p:txBody>
          <a:bodyPr/>
          <a:lstStyle/>
          <a:p>
            <a:pPr marL="46037" indent="0">
              <a:buFont typeface="Georgia" pitchFamily="18" charset="0"/>
              <a:buNone/>
              <a:defRPr/>
            </a:pP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037" indent="0">
              <a:buFont typeface="Georgia" pitchFamily="18" charset="0"/>
              <a:buNone/>
              <a:defRPr/>
            </a:pP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Личность, готовая выполнять свои      гражданские обязанности в мирное и военное время;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Осознание  важности патриотизма  как национальной идеи казахстанского народа;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Быть социально – мобильным;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Вести  здоровый  образ  жизни.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31489F"/>
                </a:solidFill>
              </a:rPr>
              <a:t>–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31489F"/>
                </a:solidFill>
              </a:rPr>
              <a:t>–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1331640" y="1988840"/>
            <a:ext cx="216024" cy="216024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331640" y="3284984"/>
            <a:ext cx="216024" cy="216024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331640" y="4077072"/>
            <a:ext cx="216024" cy="216024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gray">
          <a:xfrm rot="20241944">
            <a:off x="1254675" y="1079626"/>
            <a:ext cx="6418628" cy="4626742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solidFill>
            <a:srgbClr val="66CCFF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Oval 10">
            <a:hlinkClick r:id="" action="ppaction://noaction"/>
          </p:cNvPr>
          <p:cNvSpPr>
            <a:spLocks noChangeArrowheads="1"/>
          </p:cNvSpPr>
          <p:nvPr/>
        </p:nvSpPr>
        <p:spPr bwMode="gray">
          <a:xfrm rot="20935512">
            <a:off x="1557531" y="1399937"/>
            <a:ext cx="1968893" cy="130009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Спорткомплекс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«Динамо»</a:t>
            </a:r>
          </a:p>
        </p:txBody>
      </p:sp>
      <p:sp>
        <p:nvSpPr>
          <p:cNvPr id="22" name="Oval 7">
            <a:hlinkClick r:id="rId2" action="ppaction://hlinksldjump"/>
          </p:cNvPr>
          <p:cNvSpPr>
            <a:spLocks noChangeArrowheads="1"/>
          </p:cNvSpPr>
          <p:nvPr/>
        </p:nvSpPr>
        <p:spPr bwMode="gray">
          <a:xfrm rot="21033565">
            <a:off x="3674298" y="616648"/>
            <a:ext cx="2316221" cy="14687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 extrusionH="6350"/>
        </p:spPr>
        <p:txBody>
          <a:bodyPr wrap="none" anchor="ctr">
            <a:sp3d extrusionH="6350">
              <a:bevelB w="6350" prst="coolSlant"/>
            </a:sp3d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Ветераны войны </a:t>
            </a:r>
          </a:p>
          <a:p>
            <a:pPr algn="ctr">
              <a:lnSpc>
                <a:spcPct val="115000"/>
              </a:lnSpc>
            </a:pP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Мичуринского </a:t>
            </a:r>
          </a:p>
          <a:p>
            <a:pPr algn="ctr">
              <a:lnSpc>
                <a:spcPct val="115000"/>
              </a:lnSpc>
            </a:pP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сельского округа</a:t>
            </a: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Oval 19">
            <a:hlinkClick r:id="rId3" action="ppaction://hlinksldjump"/>
          </p:cNvPr>
          <p:cNvSpPr>
            <a:spLocks noChangeArrowheads="1"/>
          </p:cNvSpPr>
          <p:nvPr/>
        </p:nvSpPr>
        <p:spPr bwMode="gray">
          <a:xfrm rot="21023703">
            <a:off x="6244600" y="1121761"/>
            <a:ext cx="2325657" cy="153763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600" b="1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Воинская часть </a:t>
            </a:r>
          </a:p>
          <a:p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5512</a:t>
            </a:r>
          </a:p>
        </p:txBody>
      </p:sp>
      <p:sp>
        <p:nvSpPr>
          <p:cNvPr id="24" name="Oval 16">
            <a:hlinkClick r:id="rId4" action="ppaction://hlinksldjump"/>
          </p:cNvPr>
          <p:cNvSpPr>
            <a:spLocks noChangeArrowheads="1"/>
          </p:cNvSpPr>
          <p:nvPr/>
        </p:nvSpPr>
        <p:spPr bwMode="gray">
          <a:xfrm rot="21021268">
            <a:off x="6101017" y="3292854"/>
            <a:ext cx="2261913" cy="1424198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5000"/>
              </a:lnSpc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Представители МЧС по </a:t>
            </a:r>
          </a:p>
          <a:p>
            <a:pPr algn="ctr">
              <a:lnSpc>
                <a:spcPct val="115000"/>
              </a:lnSpc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Павлодарскому району</a:t>
            </a:r>
            <a:endParaRPr lang="ru-RU" sz="3600" dirty="0">
              <a:solidFill>
                <a:srgbClr val="0033CC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Oval 16">
            <a:hlinkClick r:id="rId4" action="ppaction://hlinksldjump"/>
          </p:cNvPr>
          <p:cNvSpPr>
            <a:spLocks noChangeArrowheads="1"/>
          </p:cNvSpPr>
          <p:nvPr/>
        </p:nvSpPr>
        <p:spPr bwMode="gray">
          <a:xfrm rot="21043138">
            <a:off x="3570802" y="4785414"/>
            <a:ext cx="2350319" cy="148443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5000"/>
              </a:lnSpc>
            </a:pP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Союз ветеранов </a:t>
            </a:r>
          </a:p>
          <a:p>
            <a:pPr algn="ctr">
              <a:lnSpc>
                <a:spcPct val="115000"/>
              </a:lnSpc>
            </a:pP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Афганистана </a:t>
            </a:r>
          </a:p>
          <a:p>
            <a:pPr algn="ctr">
              <a:lnSpc>
                <a:spcPct val="115000"/>
              </a:lnSpc>
            </a:pP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Павлодарской области</a:t>
            </a: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Oval 16">
            <a:hlinkClick r:id="rId4" action="ppaction://hlinksldjump"/>
          </p:cNvPr>
          <p:cNvSpPr>
            <a:spLocks noChangeArrowheads="1"/>
          </p:cNvSpPr>
          <p:nvPr/>
        </p:nvSpPr>
        <p:spPr bwMode="gray">
          <a:xfrm rot="20900770">
            <a:off x="1323086" y="4642284"/>
            <a:ext cx="2007795" cy="1202742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5000"/>
              </a:lnSpc>
            </a:pPr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Мичуринская СОШ</a:t>
            </a:r>
            <a:endParaRPr lang="ru-RU" sz="105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Oval 16">
            <a:hlinkClick r:id="rId4" action="ppaction://hlinksldjump"/>
          </p:cNvPr>
          <p:cNvSpPr>
            <a:spLocks noChangeArrowheads="1"/>
          </p:cNvSpPr>
          <p:nvPr/>
        </p:nvSpPr>
        <p:spPr bwMode="gray">
          <a:xfrm rot="20926899">
            <a:off x="730104" y="3165304"/>
            <a:ext cx="1710850" cy="1035163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5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РУПЦФК</a:t>
            </a:r>
            <a:endParaRPr lang="ru-RU" sz="12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1060482">
            <a:off x="1164505" y="3167334"/>
            <a:ext cx="5457747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Социальные   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партнеры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988" y="476672"/>
            <a:ext cx="7345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в рамках проекта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6013" y="1125538"/>
            <a:ext cx="7775575" cy="4968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31489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Концертные программы для ветеранов войны</a:t>
            </a:r>
            <a:b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Экскурсии в музеи: воинской славы, СОШ №5 г. Павлодара,                                           воинов - интернационалистов,  «Деды – ветераны, внуки </a:t>
            </a:r>
          </a:p>
          <a:p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- следопыты» Дворца школьников г. Павлодара </a:t>
            </a:r>
            <a:b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Социально – значимые акции: «</a:t>
            </a:r>
            <a:r>
              <a:rPr lang="kk-KZ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Қамқорлық</a:t>
            </a:r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», вахта   </a:t>
            </a:r>
          </a:p>
          <a:p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памяти у обелиска с. Мичурино, «Мы за ЗОЖ», </a:t>
            </a:r>
          </a:p>
          <a:p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Встречи с ветеранами войны, с сотрудниками МЧС, </a:t>
            </a:r>
          </a:p>
          <a:p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воинами – интернационалистами, представителями </a:t>
            </a:r>
          </a:p>
          <a:p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в/ч 5512, 6679</a:t>
            </a:r>
            <a:endParaRPr lang="en-US" sz="2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5. Областная военно – спортивная  эстафета</a:t>
            </a:r>
            <a:b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6. Военно </a:t>
            </a:r>
            <a:r>
              <a:rPr lang="ru-RU" b="1" i="1" dirty="0">
                <a:solidFill>
                  <a:srgbClr val="0033CC"/>
                </a:solidFill>
              </a:rPr>
              <a:t>–</a:t>
            </a:r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спортивные игры: «Зарница», «Пакет»,</a:t>
            </a:r>
            <a:b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7. Конкурсы  сочинений, стихотворений  о войне</a:t>
            </a:r>
          </a:p>
          <a:p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8. Участие в Республиканском слете военно-патриотических клубов</a:t>
            </a:r>
            <a:b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9. Конкурс строевых песен совместно с Мичуринской СОШ</a:t>
            </a:r>
          </a:p>
          <a:p>
            <a:r>
              <a:rPr lang="ru-RU" sz="2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10. Конкурс юных медсестер</a:t>
            </a:r>
            <a:endParaRPr lang="en-US" sz="20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0435">
            <a:off x="838151" y="1660230"/>
            <a:ext cx="3570288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8805">
            <a:off x="4761406" y="1505022"/>
            <a:ext cx="367188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293096"/>
            <a:ext cx="31686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004048" y="4293096"/>
            <a:ext cx="3239226" cy="20158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271" name="Прямоугольник 2"/>
          <p:cNvSpPr>
            <a:spLocks noChangeArrowheads="1"/>
          </p:cNvSpPr>
          <p:nvPr/>
        </p:nvSpPr>
        <p:spPr bwMode="auto">
          <a:xfrm>
            <a:off x="1691680" y="548680"/>
            <a:ext cx="66024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Областная военно – спортивная эстафета </a:t>
            </a:r>
          </a:p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среди воспитанников детских домов</a:t>
            </a: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50" y="404665"/>
            <a:ext cx="8420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Военно – патриотическая игра «Зарница»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 СОШ № 40 г. Павлодара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 descr="F:\ФОТО\Зарница 2015\IMG_0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754437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F:\ФОТО\Зарница 2015\IMG_0459.JPG"/>
          <p:cNvPicPr>
            <a:picLocks noChangeAspect="1" noChangeArrowheads="1"/>
          </p:cNvPicPr>
          <p:nvPr/>
        </p:nvPicPr>
        <p:blipFill>
          <a:blip r:embed="rId3" cstate="print"/>
          <a:srcRect l="-19456" r="14037" b="2818"/>
          <a:stretch>
            <a:fillRect/>
          </a:stretch>
        </p:blipFill>
        <p:spPr bwMode="auto">
          <a:xfrm>
            <a:off x="3995936" y="1412776"/>
            <a:ext cx="453288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F:\ФОТО\Зарница 2015\IMG_0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61048"/>
            <a:ext cx="37576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F:\ФОТО\Зарница 2015\IMG_0472.JPG"/>
          <p:cNvPicPr>
            <a:picLocks noChangeAspect="1" noChangeArrowheads="1"/>
          </p:cNvPicPr>
          <p:nvPr/>
        </p:nvPicPr>
        <p:blipFill>
          <a:blip r:embed="rId5" cstate="print"/>
          <a:srcRect l="20293" t="9770" r="16071" b="571"/>
          <a:stretch>
            <a:fillRect/>
          </a:stretch>
        </p:blipFill>
        <p:spPr bwMode="auto">
          <a:xfrm>
            <a:off x="4860032" y="3861048"/>
            <a:ext cx="3672408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476672"/>
            <a:ext cx="8785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Эстафета «Папа, мама я – спортивная семья»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совместно с Мичуринской СОШ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Для САЙТА\Фото для сайта\Спортивные\SAM_54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3601546" cy="244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:\Для САЙТА\Фото для сайта\Спортивные\SAM_54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528392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F:\ФОТО\Папа, мама и я в школе 2014\IMG_43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97" r="6364" b="-1"/>
          <a:stretch/>
        </p:blipFill>
        <p:spPr bwMode="auto">
          <a:xfrm>
            <a:off x="899592" y="3933056"/>
            <a:ext cx="3525323" cy="242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ФОТО\Папа, мама и я в школе 2014\IMG_42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50"/>
          <a:stretch/>
        </p:blipFill>
        <p:spPr bwMode="auto">
          <a:xfrm>
            <a:off x="4860032" y="3933056"/>
            <a:ext cx="3528392" cy="242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360</Words>
  <Application>Microsoft Office PowerPoint</Application>
  <PresentationFormat>Экран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56</cp:revision>
  <dcterms:created xsi:type="dcterms:W3CDTF">2014-08-04T13:11:42Z</dcterms:created>
  <dcterms:modified xsi:type="dcterms:W3CDTF">2016-02-17T20:22:18Z</dcterms:modified>
</cp:coreProperties>
</file>