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1" r:id="rId2"/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313" r:id="rId17"/>
    <p:sldId id="273" r:id="rId18"/>
    <p:sldId id="314" r:id="rId19"/>
    <p:sldId id="274" r:id="rId20"/>
    <p:sldId id="276" r:id="rId21"/>
    <p:sldId id="30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4" r:id="rId30"/>
    <p:sldId id="284" r:id="rId31"/>
    <p:sldId id="288" r:id="rId32"/>
    <p:sldId id="289" r:id="rId33"/>
    <p:sldId id="290" r:id="rId34"/>
    <p:sldId id="291" r:id="rId35"/>
    <p:sldId id="292" r:id="rId36"/>
    <p:sldId id="316" r:id="rId37"/>
    <p:sldId id="295" r:id="rId38"/>
    <p:sldId id="296" r:id="rId39"/>
    <p:sldId id="297" r:id="rId40"/>
    <p:sldId id="315" r:id="rId41"/>
    <p:sldId id="299" r:id="rId42"/>
    <p:sldId id="300" r:id="rId43"/>
    <p:sldId id="302" r:id="rId44"/>
    <p:sldId id="303" r:id="rId45"/>
    <p:sldId id="304" r:id="rId4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>
        <p:scale>
          <a:sx n="80" d="100"/>
          <a:sy n="80" d="100"/>
        </p:scale>
        <p:origin x="-1680" y="8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/>
              <a:t>Диагностика уровня учебных достижений образовательной программы учащихся по математике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2011/2012 уч. г.</c:v>
                </c:pt>
                <c:pt idx="1">
                  <c:v>2012/2013 уч. г.</c:v>
                </c:pt>
                <c:pt idx="2">
                  <c:v>2013/2014 уч. г.</c:v>
                </c:pt>
                <c:pt idx="3">
                  <c:v>2014/2015 уч. г..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0.35</c:v>
                </c:pt>
                <c:pt idx="2">
                  <c:v>0.39</c:v>
                </c:pt>
                <c:pt idx="3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Достаточный</c:v>
                </c:pt>
              </c:strCache>
            </c:strRef>
          </c:tx>
          <c:spPr>
            <a:solidFill>
              <a:srgbClr val="00CC5C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2011/2012 уч. г.</c:v>
                </c:pt>
                <c:pt idx="1">
                  <c:v>2012/2013 уч. г.</c:v>
                </c:pt>
                <c:pt idx="2">
                  <c:v>2013/2014 уч. г.</c:v>
                </c:pt>
                <c:pt idx="3">
                  <c:v>2014/2015 уч. г.. 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0.38</c:v>
                </c:pt>
                <c:pt idx="1">
                  <c:v>0.39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2011/2012 уч. г.</c:v>
                </c:pt>
                <c:pt idx="1">
                  <c:v>2012/2013 уч. г.</c:v>
                </c:pt>
                <c:pt idx="2">
                  <c:v>2013/2014 уч. г.</c:v>
                </c:pt>
                <c:pt idx="3">
                  <c:v>2014/2015 уч. г.. 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0.38</c:v>
                </c:pt>
                <c:pt idx="1">
                  <c:v>0.23</c:v>
                </c:pt>
                <c:pt idx="2">
                  <c:v>0.23</c:v>
                </c:pt>
                <c:pt idx="3">
                  <c:v>0.28000000000000003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tx1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2011/2012 уч. г.</c:v>
                </c:pt>
                <c:pt idx="1">
                  <c:v>2012/2013 уч. г.</c:v>
                </c:pt>
                <c:pt idx="2">
                  <c:v>2013/2014 уч. г.</c:v>
                </c:pt>
                <c:pt idx="3">
                  <c:v>2014/2015 уч. г.. 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0.17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9634816"/>
        <c:axId val="39636352"/>
        <c:axId val="0"/>
      </c:bar3DChart>
      <c:catAx>
        <c:axId val="396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36352"/>
        <c:crosses val="autoZero"/>
        <c:auto val="1"/>
        <c:lblAlgn val="ctr"/>
        <c:lblOffset val="100"/>
        <c:noMultiLvlLbl val="0"/>
      </c:catAx>
      <c:valAx>
        <c:axId val="396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63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rgbClr val="FFC00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i="1"/>
              <a:t>Диагностика уровня достижений образовательной программы учащимися по литературному чтению </a:t>
            </a:r>
          </a:p>
        </c:rich>
      </c:tx>
      <c:layout>
        <c:manualLayout>
          <c:xMode val="edge"/>
          <c:yMode val="edge"/>
          <c:x val="8.6655183727034124E-2"/>
          <c:y val="7.936507936507936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2011/2012 уч. г.</c:v>
                </c:pt>
                <c:pt idx="1">
                  <c:v>2012/2013 уч. г.</c:v>
                </c:pt>
                <c:pt idx="2">
                  <c:v>2013/2014 уч. г.</c:v>
                </c:pt>
                <c:pt idx="3">
                  <c:v>2014/2015 уч. г..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0.42</c:v>
                </c:pt>
                <c:pt idx="2">
                  <c:v>0.6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Достаточный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2011/2012 уч. г.</c:v>
                </c:pt>
                <c:pt idx="1">
                  <c:v>2012/2013 уч. г.</c:v>
                </c:pt>
                <c:pt idx="2">
                  <c:v>2013/2014 уч. г.</c:v>
                </c:pt>
                <c:pt idx="3">
                  <c:v>2014/2015 уч. г.. 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0.18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2011/2012 уч. г.</c:v>
                </c:pt>
                <c:pt idx="1">
                  <c:v>2012/2013 уч. г.</c:v>
                </c:pt>
                <c:pt idx="2">
                  <c:v>2013/2014 уч. г.</c:v>
                </c:pt>
                <c:pt idx="3">
                  <c:v>2014/2015 уч. г.. 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0.4</c:v>
                </c:pt>
                <c:pt idx="1">
                  <c:v>0.23</c:v>
                </c:pt>
                <c:pt idx="2">
                  <c:v>0.13</c:v>
                </c:pt>
                <c:pt idx="3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tx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2011/2012 уч. г.</c:v>
                </c:pt>
                <c:pt idx="1">
                  <c:v>2012/2013 уч. г.</c:v>
                </c:pt>
                <c:pt idx="2">
                  <c:v>2013/2014 уч. г.</c:v>
                </c:pt>
                <c:pt idx="3">
                  <c:v>2014/2015 уч. г.. 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0.24</c:v>
                </c:pt>
                <c:pt idx="1">
                  <c:v>7.0000000000000007E-2</c:v>
                </c:pt>
                <c:pt idx="2">
                  <c:v>0.03</c:v>
                </c:pt>
                <c:pt idx="3" formatCode="General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2011/2012 уч. г.</c:v>
                </c:pt>
                <c:pt idx="1">
                  <c:v>2012/2013 уч. г.</c:v>
                </c:pt>
                <c:pt idx="2">
                  <c:v>2013/2014 уч. г.</c:v>
                </c:pt>
                <c:pt idx="3">
                  <c:v>2014/2015 уч. г.. 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720128"/>
        <c:axId val="44721664"/>
      </c:barChart>
      <c:catAx>
        <c:axId val="4472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721664"/>
        <c:crosses val="autoZero"/>
        <c:auto val="1"/>
        <c:lblAlgn val="ctr"/>
        <c:lblOffset val="100"/>
        <c:noMultiLvlLbl val="0"/>
      </c:catAx>
      <c:valAx>
        <c:axId val="447216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72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52245-78BB-4F16-ACD1-3CF38E874385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74B93-652D-4E41-AC4F-D576BD2C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4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E8AC-D2A0-4D30-959E-2AB4453396D3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BA07-9FD9-43B1-89F4-BF375A9B5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25.jpeg"/><Relationship Id="rId5" Type="http://schemas.openxmlformats.org/officeDocument/2006/relationships/image" Target="../media/image4.jpeg"/><Relationship Id="rId10" Type="http://schemas.openxmlformats.org/officeDocument/2006/relationships/image" Target="../media/image24.jpeg"/><Relationship Id="rId4" Type="http://schemas.openxmlformats.org/officeDocument/2006/relationships/image" Target="../media/image3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34.png"/><Relationship Id="rId4" Type="http://schemas.openxmlformats.org/officeDocument/2006/relationships/image" Target="../media/image3.jpe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50.jpeg"/><Relationship Id="rId4" Type="http://schemas.openxmlformats.org/officeDocument/2006/relationships/image" Target="../media/image3.jpeg"/><Relationship Id="rId9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54.jpeg"/><Relationship Id="rId4" Type="http://schemas.openxmlformats.org/officeDocument/2006/relationships/image" Target="../media/image3.jpeg"/><Relationship Id="rId9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80000" y="1471357"/>
            <a:ext cx="4680520" cy="573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– ДЕТСКИЙ САД КОМБИНИРОВАННОГО ВИДА №6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УГЛУБЛЕННЫМ ИЗУЧЕНИЕМ АНГЛИЙСКОГО ЯЗЫКА»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ГОРОДСКОЙ ОКРУГ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СИМФЕРОПОЛЬ РЕСПУБЛИКИ КРЫМ</a:t>
            </a:r>
          </a:p>
          <a:p>
            <a:pPr algn="ctr"/>
            <a:endParaRPr lang="ru-RU" sz="2800" dirty="0"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ctr"/>
            <a:r>
              <a:rPr lang="ru-RU" sz="8000" dirty="0" smtClean="0">
                <a:solidFill>
                  <a:srgbClr val="0070C0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Портфолио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2015 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11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500" y="1619910"/>
            <a:ext cx="3429000" cy="47038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40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  2.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140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современными образовательными технологиями и методиками, эффективность их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применения.</a:t>
            </a:r>
            <a:endParaRPr lang="ru-RU" sz="2400" i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24515" y="1375691"/>
            <a:ext cx="4162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современными образовательными технологиями и методиками и эффективное их применение в практической профессиональной деятельности:</a:t>
            </a:r>
            <a:endParaRPr lang="ru-RU" sz="16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20306"/>
              </p:ext>
            </p:extLst>
          </p:nvPr>
        </p:nvGraphicFramePr>
        <p:xfrm>
          <a:off x="785794" y="2684008"/>
          <a:ext cx="5124450" cy="4928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99190"/>
                <a:gridCol w="885296"/>
                <a:gridCol w="574546"/>
                <a:gridCol w="582709"/>
                <a:gridCol w="582709"/>
              </a:tblGrid>
              <a:tr h="38256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использования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7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2011/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2012г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2012/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2013/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2014г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2014/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5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Разноуровневое   и дифференцированное обучение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/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Игровые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52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Здоровьесберегающие технологии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27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Проектные методы обучения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Групповые методы обучения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3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58287" y="1403648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</a:rPr>
              <a:t>Дидактические и методические разработки: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52738"/>
              </p:ext>
            </p:extLst>
          </p:nvPr>
        </p:nvGraphicFramePr>
        <p:xfrm>
          <a:off x="1052735" y="2111535"/>
          <a:ext cx="5009397" cy="5674165"/>
        </p:xfrm>
        <a:graphic>
          <a:graphicData uri="http://schemas.openxmlformats.org/drawingml/2006/table">
            <a:tbl>
              <a:tblPr firstRow="1" firstCol="1" bandRow="1"/>
              <a:tblGrid>
                <a:gridCol w="1157926"/>
                <a:gridCol w="3851471"/>
              </a:tblGrid>
              <a:tr h="1226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2012-2013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50" marR="64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1.Разработка системы карточек для проверки знаний учащихся по математике.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2.Разработка дидактического материала по теме: «Предложение»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2 класса.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3.Разработка классного часа «Симферополь в сердце моём».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Разработка внеклассного мероприятия «8 Марта-праздник мам!».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50" marR="64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2013-2014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50" marR="64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1.Разработка контрольной работы по математике по теме «Табличное умножение и деление».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2.Разработка теста по русскому языку по теме «Части речи».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4.Разработка внеклассного мероприятия по теме: «Митинг посвящённый 70-летию освобождения Симферополя».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Разработка сценария праздника «Осень в гости к нам пришла»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50" marR="64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50" marR="64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1.Адаптированная рабочая программа по предметам для 4 класса.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2.Разработка программы по внеурочной деятельности «Уроки нравственности».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3.Разработка программы по внеурочной деятельности «Познавательная экология».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4.Разработка контрольной работы по математике по теме «Сложение и вычитание многозначных чисел».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.Разработка контрольной работы по математике по теме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«Итоговая контрольная работа за 1 четверть».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Разработка внеклассного мероприятия «Новогодние приключения».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7.Разработка проверочной работы по окружающему миру по теме «Природные зоны Росси».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8.Разработка проверочной работы по русскому языку по теме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«Имя существительное».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9.Разработка внеклассного мероприятия «Всероссийский день ГО».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10.Разработка внеклассного мероприятия « Неделя  безопасности».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11.Разработка классного часа по теме «Профилактика гриппа».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50" marR="64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1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7699" y="1206698"/>
            <a:ext cx="3429000" cy="18372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и материалы, подтверждающие использование педагогом электронных образовательных ресурсов в образовательном </a:t>
            </a:r>
            <a:r>
              <a:rPr lang="ru-RU" sz="1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Становление  информационно-компьютерной компетенции</a:t>
            </a:r>
            <a:endParaRPr lang="ru-RU" sz="11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37200"/>
              </p:ext>
            </p:extLst>
          </p:nvPr>
        </p:nvGraphicFramePr>
        <p:xfrm>
          <a:off x="461962" y="3059832"/>
          <a:ext cx="5934075" cy="4389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790"/>
                <a:gridCol w="5201285"/>
              </a:tblGrid>
              <a:tr h="727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 Наличие ИКТ-компетентности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983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r>
                        <a:rPr lang="en-US" sz="12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2-201</a:t>
                      </a: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1.Изучение материалов через сеть Интернет</a:t>
                      </a:r>
                      <a:endParaRPr lang="ru-RU" sz="110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2.Использование презентаций к воспитательным беседам, классным часам, внеклассным  мероприятиям.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6798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2013-2014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1.Изучение материалов через сеть Интернет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2.Использование презентаций к воспитательным беседам, классным часам, внеклассным   мероприятиям.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3.Разработка интегрированных уроков.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4.Разработка презентаций к тематическим беседам.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5.Использование ИКТ в работе над  учебными проектами.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6.Анализ воспитательной работы классного руководителя .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7.Мониторинг учебных достижений учащихся.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95030"/>
              </p:ext>
            </p:extLst>
          </p:nvPr>
        </p:nvGraphicFramePr>
        <p:xfrm>
          <a:off x="908720" y="1259632"/>
          <a:ext cx="4988548" cy="7234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028"/>
                <a:gridCol w="4372520"/>
              </a:tblGrid>
              <a:tr h="66967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2014-2015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3" marR="576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1.Изучение материалов через сеть Интернет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2.Использование презентаций к воспитательным беседам, классным часам, внеклассным   мероприятиям.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3.Разработка интегрированных уроков.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4.Разработка презентаций к тематическим беседам.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5.Использование ИКТ в работе над  учебными проектами.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6.Анализ воспитательной работы классного руководителя 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7.Мониторинг учебных достижений учащихся.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8.Создание своего персонального сайта:</a:t>
                      </a:r>
                      <a:r>
                        <a:rPr lang="en-US" sz="1200" dirty="0">
                          <a:effectLst/>
                        </a:rPr>
                        <a:t>http</a:t>
                      </a:r>
                      <a:r>
                        <a:rPr lang="ru-RU" sz="1200" dirty="0">
                          <a:effectLst/>
                        </a:rPr>
                        <a:t>://</a:t>
                      </a:r>
                      <a:r>
                        <a:rPr lang="en-US" sz="1200" dirty="0" err="1">
                          <a:effectLst/>
                        </a:rPr>
                        <a:t>multiurok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r>
                        <a:rPr lang="en-US" sz="1200" dirty="0" err="1">
                          <a:effectLst/>
                        </a:rPr>
                        <a:t>ru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yulya</a:t>
                      </a:r>
                      <a:r>
                        <a:rPr lang="ru-RU" sz="1200" dirty="0">
                          <a:effectLst/>
                        </a:rPr>
                        <a:t>/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Размещение своих разработок на сайте: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1.Контрольная работа по математике №1.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2.Контрольная работа по математике №2.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3.Проверочная работа по окружающему миру.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4.Проверочная работа по русскому языку.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5.Внеклассное мероприятие «Новогодние приключения».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6.Статья «Внеурочная деятельность».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9.Создание своего электронного портфолио.</a:t>
                      </a:r>
                    </a:p>
                    <a:p>
                      <a:pPr indent="449580"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В своей работе активно использую электронные средства обучения, компьютерные программы. ИКТ использую для проведения диагностики, составления </a:t>
                      </a:r>
                      <a:r>
                        <a:rPr lang="ru-RU" sz="1200" dirty="0" err="1">
                          <a:effectLst/>
                        </a:rPr>
                        <a:t>разноуровневых</a:t>
                      </a:r>
                      <a:r>
                        <a:rPr lang="ru-RU" sz="1200" dirty="0">
                          <a:effectLst/>
                        </a:rPr>
                        <a:t> контрольных работ, тестов, карточек, таблиц и плакатов.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653" marR="576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9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864004" y="420375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8" y="1277968"/>
            <a:ext cx="2693450" cy="1906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56" y="1236014"/>
            <a:ext cx="2752732" cy="1948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22" y="3009726"/>
            <a:ext cx="2739283" cy="193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53" y="4814285"/>
            <a:ext cx="2616068" cy="1851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9" y="4814286"/>
            <a:ext cx="2731714" cy="19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85" y="1676861"/>
            <a:ext cx="2626855" cy="1878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1" y="1676861"/>
            <a:ext cx="2626854" cy="1878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8" y="4413054"/>
            <a:ext cx="2608295" cy="1865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15" y="4331034"/>
            <a:ext cx="2786852" cy="19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1475656"/>
            <a:ext cx="4783199" cy="47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94" y="1660419"/>
            <a:ext cx="2008064" cy="2840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78" y="1582237"/>
            <a:ext cx="2063335" cy="2918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" y="4765822"/>
            <a:ext cx="2113096" cy="2989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7" y="4785600"/>
            <a:ext cx="2099115" cy="29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09003" y="2168931"/>
            <a:ext cx="3429000" cy="31113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освоения обучающимися  образовательных программ и показатели динамики их достижений</a:t>
            </a:r>
            <a:endParaRPr lang="ru-RU" sz="2400" b="1" i="1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7371" y="1645711"/>
            <a:ext cx="1712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4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  3.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46"/>
            <a:ext cx="3228016" cy="3143240"/>
          </a:xfrm>
          <a:prstGeom prst="rect">
            <a:avLst/>
          </a:prstGeom>
          <a:noFill/>
        </p:spPr>
      </p:pic>
      <p:pic>
        <p:nvPicPr>
          <p:cNvPr id="1029" name="Picture 5" descr="http://img1.liveinternet.ru/images/attach/b/4/104/598/104598135_s125181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016"/>
          <a:stretch>
            <a:fillRect/>
          </a:stretch>
        </p:blipFill>
        <p:spPr bwMode="auto">
          <a:xfrm rot="1991758">
            <a:off x="4789335" y="100609"/>
            <a:ext cx="1863887" cy="23932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9438" y="2245744"/>
            <a:ext cx="4018388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1430"/>
                <a:solidFill>
                  <a:srgbClr val="AC2FC1"/>
                </a:solidFill>
                <a:latin typeface="Monotype Corsiva" panose="03010101010201010101" pitchFamily="66" charset="0"/>
                <a:cs typeface="Times New Roman" pitchFamily="18" charset="0"/>
              </a:rPr>
              <a:t>Портфолио</a:t>
            </a:r>
          </a:p>
          <a:p>
            <a:pPr algn="ctr"/>
            <a:r>
              <a:rPr lang="ru-RU" sz="4400" dirty="0" smtClean="0">
                <a:ln w="11430"/>
                <a:solidFill>
                  <a:srgbClr val="AC2FC1"/>
                </a:solidFill>
                <a:latin typeface="Monotype Corsiva" panose="03010101010201010101" pitchFamily="66" charset="0"/>
                <a:cs typeface="Times New Roman" pitchFamily="18" charset="0"/>
              </a:rPr>
              <a:t>Учителя начальных классов</a:t>
            </a:r>
          </a:p>
          <a:p>
            <a:pPr algn="ctr"/>
            <a:r>
              <a:rPr lang="ru-RU" sz="4400" u="sng" dirty="0" smtClean="0">
                <a:ln w="11430"/>
                <a:solidFill>
                  <a:srgbClr val="AC2FC1"/>
                </a:solidFill>
                <a:latin typeface="Monotype Corsiva" panose="03010101010201010101" pitchFamily="66" charset="0"/>
                <a:cs typeface="Times New Roman" pitchFamily="18" charset="0"/>
              </a:rPr>
              <a:t>Юрченко Ю.В.</a:t>
            </a:r>
            <a:endParaRPr lang="ru-RU" sz="4400" u="sng" dirty="0">
              <a:ln w="11430"/>
              <a:solidFill>
                <a:srgbClr val="AC2FC1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2714620" y="7215206"/>
            <a:ext cx="3935178" cy="1720593"/>
            <a:chOff x="2714620" y="7215206"/>
            <a:chExt cx="3935178" cy="1720593"/>
          </a:xfrm>
        </p:grpSpPr>
        <p:pic>
          <p:nvPicPr>
            <p:cNvPr id="1035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037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033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1055" name="Picture 31" descr="http://mobis.informatik.uni-hamburg.de/wp-content/uploads/2013/04/grad_cap-1024x68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74672">
            <a:off x="118042" y="402027"/>
            <a:ext cx="2600778" cy="1750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94" y="1199539"/>
            <a:ext cx="5163486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освоения обучающимися образовательных программ и показатели их достижений: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учебных достижений обучающихся при позитивной динамике за 2011-2015 года. Показатели качества освоения обучающимися образовательных программ.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724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1.Результаты учебных достижений обучающихся по результатам внешнего контроля и итоговой аттестации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Одним из важнейших показателей всего учебного процесса является степень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обученности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учащихся.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Обученность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рассматривается как владение учеником системой заданных учебной программой знаний и умений, приобретённых за определённый период обучения.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Обученность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является результатом предшествующего обучения и условием успешности последующего обучения. В моей педагогической деятельности степень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обученности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учащихся является оптимальной, наблюдается позитивная динамика. Результаты  свидетельствуют в целом о высоком показателе степени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обученности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 учащихся .Это было достигнуто благодаря использованию на уроках современных педагогических технологий, дифференциации обучения, актуализации познавательной и творческой активности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учащихся.Для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повышения качества знаний учащихся на уроках применяются современные образовательные технологии, используются разнообразные приёмы и методы работы, стимулируются процессы поисковой активности. </a:t>
            </a:r>
            <a:endParaRPr lang="ru-RU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21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11" name="Содержимое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47" y="2339752"/>
            <a:ext cx="5743202" cy="46580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01722" y="5076056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Используемые образовательные технологии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743" y="1416657"/>
            <a:ext cx="4608513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" y="1331640"/>
            <a:ext cx="5334635" cy="297222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42204"/>
              </p:ext>
            </p:extLst>
          </p:nvPr>
        </p:nvGraphicFramePr>
        <p:xfrm>
          <a:off x="541623" y="4627956"/>
          <a:ext cx="5395745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1079149"/>
                <a:gridCol w="1079149"/>
                <a:gridCol w="1079149"/>
                <a:gridCol w="1079149"/>
                <a:gridCol w="1079149"/>
              </a:tblGrid>
              <a:tr h="18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Достаточный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2011/2012 уч.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2012/2013 уч.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2013/2014 уч.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2014/2015 уч. г..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8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75657060"/>
              </p:ext>
            </p:extLst>
          </p:nvPr>
        </p:nvGraphicFramePr>
        <p:xfrm>
          <a:off x="785794" y="1331640"/>
          <a:ext cx="54864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72747"/>
              </p:ext>
            </p:extLst>
          </p:nvPr>
        </p:nvGraphicFramePr>
        <p:xfrm>
          <a:off x="1052735" y="4602005"/>
          <a:ext cx="5343302" cy="1660905"/>
        </p:xfrm>
        <a:graphic>
          <a:graphicData uri="http://schemas.openxmlformats.org/drawingml/2006/table">
            <a:tbl>
              <a:tblPr firstRow="1" firstCol="1" bandRow="1"/>
              <a:tblGrid>
                <a:gridCol w="1045217"/>
                <a:gridCol w="897126"/>
                <a:gridCol w="891980"/>
                <a:gridCol w="1032638"/>
                <a:gridCol w="1476341"/>
              </a:tblGrid>
              <a:tr h="518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учебных достижений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2011/2012 уч.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2012/2013 уч.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2013/2014 уч.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2014/2015 уч. .г.</a:t>
                      </a:r>
                      <a:endParaRPr lang="ru-RU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1-е полугодие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Высокий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Достаточный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Низкий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0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62050"/>
              </p:ext>
            </p:extLst>
          </p:nvPr>
        </p:nvGraphicFramePr>
        <p:xfrm>
          <a:off x="461962" y="4823193"/>
          <a:ext cx="5934075" cy="1203549"/>
        </p:xfrm>
        <a:graphic>
          <a:graphicData uri="http://schemas.openxmlformats.org/drawingml/2006/table">
            <a:tbl>
              <a:tblPr firstRow="1" firstCol="1" bandRow="1"/>
              <a:tblGrid>
                <a:gridCol w="1186815"/>
                <a:gridCol w="1186815"/>
                <a:gridCol w="1186815"/>
                <a:gridCol w="1186815"/>
                <a:gridCol w="1186815"/>
              </a:tblGrid>
              <a:tr h="16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Высокий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Достаточный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Низкий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2011/2012 уч.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2012/2013 уч.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2013/2014 уч. 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2014/2015 уч. г..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07416535"/>
              </p:ext>
            </p:extLst>
          </p:nvPr>
        </p:nvGraphicFramePr>
        <p:xfrm>
          <a:off x="782727" y="1691680"/>
          <a:ext cx="5486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471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01" y="1615302"/>
            <a:ext cx="5470366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94" y="1475657"/>
            <a:ext cx="5235494" cy="53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79" y="1275551"/>
            <a:ext cx="5942241" cy="60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7"/>
          <a:stretch>
            <a:fillRect/>
          </a:stretch>
        </p:blipFill>
        <p:spPr>
          <a:xfrm>
            <a:off x="428580" y="1259633"/>
            <a:ext cx="5940425" cy="539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94" y="1551638"/>
            <a:ext cx="5336658" cy="515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www.volynnews.com/files/news/2013/07-17/45187-1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52" y="6643702"/>
            <a:ext cx="2357430" cy="229551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6" y="827584"/>
            <a:ext cx="2308246" cy="18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149" y="1573667"/>
            <a:ext cx="48245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  <a:latin typeface="+mj-lt"/>
              </a:rPr>
              <a:t>ЮРЧЕНКО</a:t>
            </a:r>
          </a:p>
          <a:p>
            <a:r>
              <a:rPr lang="ru-RU" sz="2000" b="1" i="1" u="sng" dirty="0" smtClean="0">
                <a:solidFill>
                  <a:srgbClr val="002060"/>
                </a:solidFill>
                <a:latin typeface="+mj-lt"/>
              </a:rPr>
              <a:t>ЮЛИЯ</a:t>
            </a:r>
          </a:p>
          <a:p>
            <a:r>
              <a:rPr lang="ru-RU" sz="2000" b="1" i="1" u="sng" dirty="0" smtClean="0">
                <a:solidFill>
                  <a:srgbClr val="002060"/>
                </a:solidFill>
                <a:latin typeface="+mj-lt"/>
              </a:rPr>
              <a:t>ВАДИМОВНА</a:t>
            </a:r>
          </a:p>
          <a:p>
            <a:r>
              <a:rPr lang="ru-RU" dirty="0" smtClean="0"/>
              <a:t>13.06.1976</a:t>
            </a:r>
          </a:p>
          <a:p>
            <a:r>
              <a:rPr lang="ru-RU" sz="1200" b="1" u="sng" dirty="0" smtClean="0"/>
              <a:t>Образование</a:t>
            </a:r>
            <a:r>
              <a:rPr lang="ru-RU" sz="1200" dirty="0" smtClean="0"/>
              <a:t> : высшее.</a:t>
            </a:r>
          </a:p>
          <a:p>
            <a:r>
              <a:rPr lang="ru-RU" sz="1200" b="1" u="sng" dirty="0" smtClean="0"/>
              <a:t>Специальность по диплому</a:t>
            </a:r>
            <a:r>
              <a:rPr lang="ru-RU" sz="1200" dirty="0" smtClean="0"/>
              <a:t>: учитель начальных классов.</a:t>
            </a:r>
          </a:p>
          <a:p>
            <a:r>
              <a:rPr lang="ru-RU" sz="1200" b="1" u="sng" dirty="0" smtClean="0"/>
              <a:t>Педагогический стаж-</a:t>
            </a:r>
            <a:r>
              <a:rPr lang="ru-RU" sz="1200" dirty="0" smtClean="0"/>
              <a:t>16 лет.</a:t>
            </a:r>
          </a:p>
          <a:p>
            <a:r>
              <a:rPr lang="ru-RU" sz="1200" b="1" u="sng" dirty="0" smtClean="0"/>
              <a:t>Должность </a:t>
            </a:r>
            <a:r>
              <a:rPr lang="ru-RU" sz="1200" dirty="0" smtClean="0"/>
              <a:t>: учитель начальных классов.</a:t>
            </a:r>
          </a:p>
          <a:p>
            <a:r>
              <a:rPr lang="ru-RU" sz="1200" b="1" u="sng" dirty="0" smtClean="0"/>
              <a:t>Стаж в данной должности 10</a:t>
            </a:r>
            <a:r>
              <a:rPr lang="ru-RU" sz="1200" dirty="0" smtClean="0"/>
              <a:t> лет.</a:t>
            </a:r>
          </a:p>
          <a:p>
            <a:r>
              <a:rPr lang="ru-RU" sz="1200" b="1" u="sng" dirty="0" smtClean="0"/>
              <a:t>Категория</a:t>
            </a:r>
            <a:r>
              <a:rPr lang="ru-RU" sz="1200" dirty="0" smtClean="0"/>
              <a:t>: 1</a:t>
            </a:r>
          </a:p>
          <a:p>
            <a:r>
              <a:rPr lang="ru-RU" sz="1200" b="1" u="sng" dirty="0" smtClean="0"/>
              <a:t>Курсы</a:t>
            </a:r>
            <a:r>
              <a:rPr lang="ru-RU" sz="1200" dirty="0" smtClean="0"/>
              <a:t>:1.ФИРО»Концептуальные положения и методы </a:t>
            </a:r>
            <a:r>
              <a:rPr lang="ru-RU" sz="1200" smtClean="0"/>
              <a:t>построения </a:t>
            </a:r>
            <a:r>
              <a:rPr lang="ru-RU" sz="1200" smtClean="0"/>
              <a:t>образовательного </a:t>
            </a:r>
            <a:r>
              <a:rPr lang="ru-RU" sz="1200" dirty="0" smtClean="0"/>
              <a:t>процесса в начальной школе в соответствиями</a:t>
            </a:r>
          </a:p>
          <a:p>
            <a:r>
              <a:rPr lang="ru-RU" sz="1200" dirty="0" smtClean="0"/>
              <a:t>Российского законодательства и ФГОСТ» -2014г.</a:t>
            </a:r>
          </a:p>
          <a:p>
            <a:r>
              <a:rPr lang="ru-RU" sz="1200" dirty="0" smtClean="0"/>
              <a:t>свидетельство№01/20/103/215</a:t>
            </a:r>
          </a:p>
          <a:p>
            <a:pPr lvl="0"/>
            <a:r>
              <a:rPr lang="ru-RU" sz="1200" dirty="0"/>
              <a:t> </a:t>
            </a:r>
            <a:r>
              <a:rPr lang="ru-RU" sz="1200" dirty="0" smtClean="0"/>
              <a:t>            2.</a:t>
            </a:r>
            <a:r>
              <a:rPr lang="ru-RU" sz="1200" dirty="0">
                <a:solidFill>
                  <a:prstClr val="black"/>
                </a:solidFill>
              </a:rPr>
              <a:t> Курсы:1.ФИРО»Концептуальные положения и методы </a:t>
            </a:r>
            <a:r>
              <a:rPr lang="ru-RU" sz="1200" dirty="0" smtClean="0">
                <a:solidFill>
                  <a:prstClr val="black"/>
                </a:solidFill>
              </a:rPr>
              <a:t>преподавания  ОРКСЭ в соответствии с требованиями российского </a:t>
            </a:r>
            <a:r>
              <a:rPr lang="ru-RU" sz="1200" dirty="0">
                <a:solidFill>
                  <a:prstClr val="black"/>
                </a:solidFill>
              </a:rPr>
              <a:t>законодательства и ФГОСТ</a:t>
            </a:r>
            <a:r>
              <a:rPr lang="ru-RU" sz="1200" dirty="0" smtClean="0">
                <a:solidFill>
                  <a:prstClr val="black"/>
                </a:solidFill>
              </a:rPr>
              <a:t>»-2014г.свидетельство№07/20/103/120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            3.КРИППО «Учителей начальных </a:t>
            </a:r>
            <a:r>
              <a:rPr lang="ru-RU" sz="1200" dirty="0" err="1" smtClean="0">
                <a:solidFill>
                  <a:prstClr val="black"/>
                </a:solidFill>
              </a:rPr>
              <a:t>классов,в</a:t>
            </a:r>
            <a:r>
              <a:rPr lang="ru-RU" sz="1200" dirty="0" smtClean="0">
                <a:solidFill>
                  <a:prstClr val="black"/>
                </a:solidFill>
              </a:rPr>
              <a:t> том числе которые преподают информатику в начальных классах»-2013г.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Свидетельство№4920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        4.</a:t>
            </a:r>
            <a:r>
              <a:rPr lang="ru-RU" sz="1200" dirty="0">
                <a:solidFill>
                  <a:prstClr val="black"/>
                </a:solidFill>
              </a:rPr>
              <a:t> КРИППО </a:t>
            </a:r>
            <a:r>
              <a:rPr lang="ru-RU" sz="1200" dirty="0" smtClean="0">
                <a:solidFill>
                  <a:prstClr val="black"/>
                </a:solidFill>
              </a:rPr>
              <a:t>«Воспитателей ГПД»-2007г.свидетельство№5463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        5.</a:t>
            </a:r>
            <a:r>
              <a:rPr lang="ru-RU" sz="1200" dirty="0">
                <a:solidFill>
                  <a:prstClr val="black"/>
                </a:solidFill>
              </a:rPr>
              <a:t> КРИППО «Учителей начальных </a:t>
            </a:r>
            <a:r>
              <a:rPr lang="ru-RU" sz="1200" dirty="0" smtClean="0">
                <a:solidFill>
                  <a:prstClr val="black"/>
                </a:solidFill>
              </a:rPr>
              <a:t>классов»-2004г.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        свидетельство№2313</a:t>
            </a:r>
          </a:p>
          <a:p>
            <a:pPr lvl="0"/>
            <a:r>
              <a:rPr lang="ru-RU" sz="1200" b="1" u="sng" dirty="0" err="1" smtClean="0">
                <a:solidFill>
                  <a:prstClr val="black"/>
                </a:solidFill>
              </a:rPr>
              <a:t>Тема,над</a:t>
            </a:r>
            <a:r>
              <a:rPr lang="ru-RU" sz="1200" b="1" u="sng" dirty="0" smtClean="0">
                <a:solidFill>
                  <a:prstClr val="black"/>
                </a:solidFill>
              </a:rPr>
              <a:t> которой работаю</a:t>
            </a:r>
            <a:r>
              <a:rPr lang="ru-RU" sz="1200" dirty="0" smtClean="0">
                <a:solidFill>
                  <a:prstClr val="black"/>
                </a:solidFill>
              </a:rPr>
              <a:t>: </a:t>
            </a:r>
            <a:r>
              <a:rPr lang="ru-RU" sz="1200" b="1" dirty="0" smtClean="0">
                <a:solidFill>
                  <a:srgbClr val="7030A0"/>
                </a:solidFill>
              </a:rPr>
              <a:t>«Метод проектов ,как способ реализации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Личностного ориентирования младших школьников».</a:t>
            </a:r>
            <a:endParaRPr lang="ru-RU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14" y="1770645"/>
            <a:ext cx="5669771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48828" y="943126"/>
            <a:ext cx="5942241" cy="1069187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10106"/>
              </p:ext>
            </p:extLst>
          </p:nvPr>
        </p:nvGraphicFramePr>
        <p:xfrm>
          <a:off x="577494" y="1921668"/>
          <a:ext cx="5703012" cy="6457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1004"/>
                <a:gridCol w="1901004"/>
                <a:gridCol w="1901004"/>
              </a:tblGrid>
              <a:tr h="15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</a:rPr>
                        <a:t>Название конкурсов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</a:rPr>
                        <a:t>Призовые места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</a:rPr>
                        <a:t>Кол-во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325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Международный конкурс «Колосок-осень 2012»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6-призёры,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5-победители.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325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Международный конкурс «Колосок-осень 2013»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2-призёра,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12-победителей.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325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Украинский конкурс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«Кенгуру-весна 2013»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1дипломы 1-призёров.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325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Крымский онлайн конкурс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«Миксике»-март 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Диплом 2-е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1-Бутовская Ева.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492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Международная математическая олимпиада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«Третье тысячилетие»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Диплом 2-е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1-Бутовская Ева.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492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Всероссийская онлай олимпиада по математике-2014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Диплом 1-е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1-Меньших Глеб.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492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Всероссийская олимпиада по русскому языку «Медвежонок-2014»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65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Международная онлайн олимпиада в проекте «</a:t>
                      </a:r>
                      <a:r>
                        <a:rPr lang="en-US" sz="1100">
                          <a:effectLst/>
                        </a:rPr>
                        <a:t>VIDEOUROKI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NET</a:t>
                      </a:r>
                      <a:r>
                        <a:rPr lang="ru-RU" sz="1100">
                          <a:effectLst/>
                        </a:rPr>
                        <a:t>-Декабрь 2014» по математике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8-призёры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65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Международная онлайн олимпиада в проекте «</a:t>
                      </a:r>
                      <a:r>
                        <a:rPr lang="en-US" sz="1100">
                          <a:effectLst/>
                        </a:rPr>
                        <a:t>VIDEOUROKI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NET</a:t>
                      </a:r>
                      <a:r>
                        <a:rPr lang="ru-RU" sz="1100">
                          <a:effectLst/>
                        </a:rPr>
                        <a:t>-Декабрь 2014» по русскому языку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уч.- дипломы 1-е место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уч.- дипломы 2-е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82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Международная онлайн олимпиада в проекте «</a:t>
                      </a:r>
                      <a:r>
                        <a:rPr lang="en-US" sz="1100">
                          <a:effectLst/>
                        </a:rPr>
                        <a:t>VIDEOUROKI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NET</a:t>
                      </a:r>
                      <a:r>
                        <a:rPr lang="ru-RU" sz="1100">
                          <a:effectLst/>
                        </a:rPr>
                        <a:t>-Декабрь 2014» по литературному чтению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9уч. дипломы-3-е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  <a:tr h="82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Международная онлайн олимпиада в проекте «</a:t>
                      </a:r>
                      <a:r>
                        <a:rPr lang="en-US" sz="1100">
                          <a:effectLst/>
                        </a:rPr>
                        <a:t>VIDEOUROKI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NET</a:t>
                      </a:r>
                      <a:r>
                        <a:rPr lang="ru-RU" sz="1100">
                          <a:effectLst/>
                        </a:rPr>
                        <a:t>-Декабрь 2014» по окружающему миру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 уч.-дипломы 3-е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0" marR="659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62" y="1239046"/>
            <a:ext cx="4773582" cy="54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948" y="1475657"/>
            <a:ext cx="5438103" cy="56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3785412" y="4428362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7355" y="2364545"/>
            <a:ext cx="3429000" cy="48485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40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  4.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140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 в повышение качества образования, распространение собственного опыта</a:t>
            </a:r>
            <a:endParaRPr lang="ru-RU" sz="1100" i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4663" y="1772289"/>
            <a:ext cx="57963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 в повышение качества образования,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собственного опыта: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14375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1.Предъявление собственного педагогического опыта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повышения своей педагогической компетентности и внедрения новинок в учебно-воспитательный процесс я осваиваю программы на краткосрочных курсах повышения квалификации.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4664" y="1619672"/>
          <a:ext cx="5801892" cy="4919726"/>
        </p:xfrm>
        <a:graphic>
          <a:graphicData uri="http://schemas.openxmlformats.org/drawingml/2006/table">
            <a:tbl>
              <a:tblPr firstRow="1" firstCol="1" bandRow="1"/>
              <a:tblGrid>
                <a:gridCol w="892369"/>
                <a:gridCol w="1936569"/>
                <a:gridCol w="1059881"/>
                <a:gridCol w="1913073"/>
              </a:tblGrid>
              <a:tr h="3994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Дата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Название   и тема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курсов и вебинаров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часов.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Организатор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62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№2188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 27.04.2011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Сертификат «Обучение для будущего»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Intel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№4920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29.11.2013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«Учителей начальных классов. Преподавателей информатики в начальных классах».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КРИППО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5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№01\20\103\215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02.06-20.06.2014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«Концептуальные положения и методы построения образовательного  процесса в начальной школе в соответствиями российского законодательства и ФГОСТ».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ФИРО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862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№07\20\103\120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02.06-11.07.2014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«Концептуальные положения и методы преподавания ОРКСЭ в соответствиями российского законодательства и ФГОСТ».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ФИРО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589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21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20.10.2014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«Формирование у младших школьников различных видов речевой деятельности».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2ч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«Просвещение»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21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21.10.2014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«Итоговая оценка выпускников начальной школы: математика».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«Просвещение»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512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29.10.2014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«Ресурсы информационно-образовательной среды УМК «Школа России» для организации проектной деятельности».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4ч.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«Просвещение»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00" marR="57900" marT="89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0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34582"/>
              </p:ext>
            </p:extLst>
          </p:nvPr>
        </p:nvGraphicFramePr>
        <p:xfrm>
          <a:off x="342900" y="1547665"/>
          <a:ext cx="6172201" cy="576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694"/>
                <a:gridCol w="2418151"/>
                <a:gridCol w="806430"/>
                <a:gridCol w="2076926"/>
              </a:tblGrid>
              <a:tr h="3200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31.10.2014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«Серия «Русская культура».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«Просвещение»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</a:tr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05.11.2014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«Формирование универсальных учебных действий в курсе обучения грамоте при работе по УМК «Школа России».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«Просвещение»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</a:tr>
              <a:tr h="3200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11.11.2014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«Современный урок технологии».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«Просвещение»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</a:tr>
              <a:tr h="6400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14.11.2014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«Итоговая оценка выпускников начальной школы:окружающий мир».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«Просвещение»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</a:tr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19.11.2014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Методика преподавания модулей «Основы светской этики» и «Основы православной куль туры».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«Просвещение»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</a:tr>
              <a:tr h="9601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20.11.2014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«Диагностика сформированности предметных и метапредметных умений в курсе литературного чтения в начальной школе»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«Просвещение»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</a:tr>
              <a:tr h="6400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24.11.2014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«Итоговая оценка: метапредметные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результаты»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«Просвещение»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</a:tr>
              <a:tr h="3200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03.12.2014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«Смысловое чтение и работа с информацией».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«Просвещение»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</a:tr>
              <a:tr h="6400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23.12.2014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«Формирующая оценка: формирование оценочной самостоятельности школьника».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2ч.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«Просвещение»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1" marR="613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4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84784" y="1619672"/>
            <a:ext cx="365871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90550" algn="l"/>
              </a:tabLst>
            </a:pPr>
            <a:r>
              <a:rPr lang="ru-RU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работ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90550" algn="l"/>
              </a:tabLst>
            </a:pPr>
            <a:r>
              <a:rPr lang="ru-RU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размещенных на сайте: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93392"/>
              </p:ext>
            </p:extLst>
          </p:nvPr>
        </p:nvGraphicFramePr>
        <p:xfrm>
          <a:off x="461962" y="2522279"/>
          <a:ext cx="5934075" cy="4301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470"/>
                <a:gridCol w="4586605"/>
              </a:tblGrid>
              <a:tr h="546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>
                          <a:effectLst/>
                        </a:rPr>
                        <a:t>Дата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14.12.2014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Контрольная работа по математике «Итоговая контрольная работа за 1 четверть» 4класс.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14.12.2014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Контрольная работа по математике «Сложение и вычитание многозначных чисел».4 класс.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14.12.2014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Внеклассное мероприятие. « Новогодние приключения» 4 класс.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30.12.2014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Создание своего персонального сайта.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04.01.2015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Статья «Внеурочная деятельность в начальной школе».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05.01.2015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Проверочная работа по окружающему миру по теме «Природные зоны России».4 класс.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05.01.2015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Проверочная работа по русскому языку по теме «Имя существительное»4класс.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8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500" y="2471425"/>
            <a:ext cx="34290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40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  5.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ru-RU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Награды и поощрения 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ru-RU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успехи в профессиональной деятельности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65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2696" y="1210984"/>
            <a:ext cx="5256584" cy="539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indent="449580">
              <a:lnSpc>
                <a:spcPct val="150000"/>
              </a:lnSpc>
              <a:spcAft>
                <a:spcPts val="1000"/>
              </a:spcAft>
            </a:pPr>
            <a:r>
              <a:rPr lang="ru-RU" sz="16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r>
              <a:rPr lang="ru-RU" sz="16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i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</a:t>
            </a: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Общие сведения о педагоге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базовое образование (копия диплома);</a:t>
            </a:r>
            <a:endParaRPr lang="ru-RU" sz="1100" dirty="0">
              <a:solidFill>
                <a:srgbClr val="000000"/>
              </a:solidFill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профессиональная переподготовка;</a:t>
            </a:r>
            <a:endParaRPr lang="ru-RU" sz="1100" dirty="0">
              <a:solidFill>
                <a:srgbClr val="000000"/>
              </a:solidFill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копия аттестационного листа предыдущей аттестации; </a:t>
            </a:r>
            <a:endParaRPr lang="ru-RU" sz="1100" dirty="0">
              <a:solidFill>
                <a:srgbClr val="000000"/>
              </a:solidFill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400"/>
              </a:spcAft>
              <a:buFont typeface="Wingdings" panose="05000000000000000000" pitchFamily="2" charset="2"/>
              <a:buChar char=""/>
              <a:tabLst>
                <a:tab pos="457200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за последние 5 лет (копии документов).</a:t>
            </a:r>
            <a:endParaRPr lang="ru-RU" sz="1100" dirty="0"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40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  2.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Владение современными образовательными технологиями и методиками, эффективность их применения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400"/>
              </a:spcBef>
              <a:spcAft>
                <a:spcPts val="1400"/>
              </a:spcAft>
            </a:pPr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3</a:t>
            </a:r>
            <a:r>
              <a:rPr lang="ru-RU" sz="11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освоения обучающимися  образовательных программ и показатели динамики их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достижений</a:t>
            </a:r>
          </a:p>
          <a:p>
            <a:pPr algn="just">
              <a:spcBef>
                <a:spcPts val="1400"/>
              </a:spcBef>
              <a:spcAft>
                <a:spcPts val="1400"/>
              </a:spcAft>
            </a:pPr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11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Вклад в повышение качества образования, распространение собственного опыта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400"/>
              </a:spcBef>
              <a:spcAft>
                <a:spcPts val="1400"/>
              </a:spcAft>
            </a:pPr>
            <a:r>
              <a:rPr lang="ru-RU" sz="11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5.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Награды и поощрения за успехи в профессиональной деятельности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58508" y="1619673"/>
          <a:ext cx="4540983" cy="4824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855"/>
                <a:gridCol w="956982"/>
                <a:gridCol w="2787173"/>
                <a:gridCol w="137486"/>
                <a:gridCol w="410487"/>
              </a:tblGrid>
              <a:tr h="4594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Грамота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За честный добросовестный труд и в связи с Днём работника образования.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2011Г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3630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Благодарность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За честный добросовестный труд и в связи с Днём работника образования.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2012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3630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3.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Благодарность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За подготовку и участие учащихся в конкурсе «Колосок -2012»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2012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3630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Грамота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За активное заполнение «Классной странички» на школьном сайте.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2013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3630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Грамота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Классному руководителю 3-а класса Юрченко Ю.В., занявшей 3 место в конкурсе  «Летопись класса»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3630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Грамота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За честный добросовестный труд, профессионализм и в связи с Международным женским днём 8-Марта.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3630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Благодарность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За активное участие в работе международного проекта для учителей </a:t>
                      </a:r>
                      <a:r>
                        <a:rPr lang="en-US" sz="800" kern="1200">
                          <a:effectLst/>
                        </a:rPr>
                        <a:t>videouroki</a:t>
                      </a:r>
                      <a:r>
                        <a:rPr lang="ru-RU" sz="800" kern="1200">
                          <a:effectLst/>
                        </a:rPr>
                        <a:t>.</a:t>
                      </a:r>
                      <a:r>
                        <a:rPr lang="en-US" sz="800" kern="1200">
                          <a:effectLst/>
                        </a:rPr>
                        <a:t>net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3630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8.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Свидетельство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За подготовку победителей «Дистанционной олимпиады по окружающему миру 4 класс»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3630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Свидетельство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За подготовку победителей «Дистанционной олимпиады по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литературному  чтению 4 класс»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3630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1о.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Свидетельство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За подготовку победителей «Дистанционной олимпиады по русскому языку 4 класс»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54871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11.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Благодарственное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письмо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За подготовку участника всероссийской олимпиады по математике для уащихся 1-4 классов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2014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  <a:tr h="54871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9.Благодарность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За честный и добросовестный </a:t>
                      </a:r>
                      <a:r>
                        <a:rPr lang="ru-RU" sz="800" kern="1200" dirty="0" err="1">
                          <a:effectLst/>
                        </a:rPr>
                        <a:t>труд,профессионализм</a:t>
                      </a:r>
                      <a:r>
                        <a:rPr lang="ru-RU" sz="800" kern="1200" dirty="0">
                          <a:effectLst/>
                        </a:rPr>
                        <a:t> и в связи с Новым 2015 годом.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2015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5" marR="50455" marT="700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5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87" y="1312866"/>
            <a:ext cx="1886342" cy="2673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50" y="1381246"/>
            <a:ext cx="2011533" cy="265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1" y="4302230"/>
            <a:ext cx="2019224" cy="2763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93" y="4345949"/>
            <a:ext cx="1942706" cy="27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805981" y="4462642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3" y="1627749"/>
            <a:ext cx="2411527" cy="2008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81" y="1627749"/>
            <a:ext cx="2488260" cy="2008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94" y="4355977"/>
            <a:ext cx="2275286" cy="1872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90" y="4286250"/>
            <a:ext cx="2577451" cy="20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08699" y="1403648"/>
            <a:ext cx="2980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Учебно-материальная база.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500" y="2240593"/>
            <a:ext cx="3429000" cy="50353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Опорные таблицы и схемы.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</a:t>
            </a: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 пособия </a:t>
            </a: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предметам.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 уроков по предметам с 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использованием </a:t>
            </a: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в образовательном процессе компьютера и информационных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обучения.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Презентации к урокам.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4144" y="1475656"/>
            <a:ext cx="5182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Перспективное планирование…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785794" y="3377104"/>
            <a:ext cx="4646539" cy="1349675"/>
          </a:xfrm>
          <a:prstGeom prst="bevel">
            <a:avLst>
              <a:gd name="adj" fmla="val 12639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lIns="98755" tIns="49378" rIns="98755" bIns="49378" anchor="ctr"/>
          <a:lstStyle>
            <a:defPPr>
              <a:defRPr lang="ru-RU"/>
            </a:defPPr>
            <a:lvl1pPr marL="0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Апробировать новые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в обучении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785794" y="1997985"/>
            <a:ext cx="4646539" cy="1260211"/>
          </a:xfrm>
          <a:prstGeom prst="bevel">
            <a:avLst>
              <a:gd name="adj" fmla="val 12639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lIns="98755" tIns="49378" rIns="98755" bIns="49378" anchor="ctr"/>
          <a:lstStyle>
            <a:defPPr>
              <a:defRPr lang="ru-RU"/>
            </a:defPPr>
            <a:lvl1pPr marL="0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Повышать эффективность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 ИКТ- технологии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821163" y="4847671"/>
            <a:ext cx="4646539" cy="1349676"/>
          </a:xfrm>
          <a:prstGeom prst="bevel">
            <a:avLst>
              <a:gd name="adj" fmla="val 12639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lIns="98755" tIns="49378" rIns="98755" bIns="49378" anchor="ctr"/>
          <a:lstStyle>
            <a:defPPr>
              <a:defRPr lang="ru-RU"/>
            </a:defPPr>
            <a:lvl1pPr marL="0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Продолжить формирование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методической копилки</a:t>
            </a:r>
            <a:endParaRPr lang="ru-RU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791277" y="6284671"/>
            <a:ext cx="4620287" cy="1260211"/>
          </a:xfrm>
          <a:prstGeom prst="bevel">
            <a:avLst>
              <a:gd name="adj" fmla="val 12639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lIns="98755" tIns="49378" rIns="98755" bIns="49378" anchor="ctr"/>
          <a:lstStyle>
            <a:defPPr>
              <a:defRPr lang="ru-RU"/>
            </a:defPPr>
            <a:lvl1pPr marL="0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552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328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5104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880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656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56432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0208" algn="l" defTabSz="98755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Совершенствовать технологии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исследовательской и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проектной деятельности</a:t>
            </a:r>
            <a:endParaRPr lang="ru-RU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97748" y="1436970"/>
            <a:ext cx="41627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не можешь быть широкой дорогой, будь узенькой тропинкой. </a:t>
            </a:r>
          </a:p>
          <a:p>
            <a:r>
              <a:rPr lang="ru-RU" sz="2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не можешь быть солнцем, </a:t>
            </a:r>
          </a:p>
          <a:p>
            <a:r>
              <a:rPr lang="ru-RU" sz="2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звездой на небе. </a:t>
            </a:r>
          </a:p>
          <a:p>
            <a:r>
              <a:rPr lang="ru-RU" sz="2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найди свое дело </a:t>
            </a:r>
          </a:p>
          <a:p>
            <a:r>
              <a:rPr lang="ru-RU" sz="2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старайся стать </a:t>
            </a:r>
          </a:p>
          <a:p>
            <a:r>
              <a:rPr lang="ru-RU" sz="20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самым лучшим..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8274" y="5004049"/>
            <a:ext cx="4042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  <a:r>
              <a:rPr lang="ru-RU" sz="40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40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6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500" y="1968723"/>
            <a:ext cx="3429000" cy="31752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40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  1.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сведения о 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педагоге.</a:t>
            </a:r>
            <a:endParaRPr lang="ru-RU" sz="2800" i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0772" y="1455763"/>
            <a:ext cx="54525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Ф.И.О: Юрченко Юлия Вадимовна.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рождения:13.06.1976г.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должность: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Д\С </a:t>
            </a: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№6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 Симферополя.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Образование: Полное высшее.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Крымский государственный индустриально-педагогический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1998г.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«Начальное  обучение».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 «учитель начальных классов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трудовой стаж, педагогический стаж в данном образовательном </a:t>
            </a:r>
            <a:r>
              <a:rPr lang="ru-RU" sz="1400" u="sng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учреждении:25\16\ </a:t>
            </a:r>
            <a:endParaRPr lang="ru-RU" sz="1400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последней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аттестации: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17.03. 2015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квалификационная категория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87" y="1662087"/>
            <a:ext cx="2342857" cy="1542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25" y="1601471"/>
            <a:ext cx="1466667" cy="1961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12" y="3594027"/>
            <a:ext cx="1676190" cy="2257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74" y="3957227"/>
            <a:ext cx="3276190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7" y="1345360"/>
            <a:ext cx="5126452" cy="2578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9" y="3902175"/>
            <a:ext cx="5259307" cy="25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142844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001156"/>
            <a:ext cx="6858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357710" y="4572000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72504" y="4571206"/>
            <a:ext cx="9144000" cy="1588"/>
          </a:xfrm>
          <a:prstGeom prst="line">
            <a:avLst/>
          </a:prstGeom>
          <a:ln w="76200" cmpd="tri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/>
          <p:nvPr/>
        </p:nvGrpSpPr>
        <p:grpSpPr>
          <a:xfrm>
            <a:off x="3929066" y="7500958"/>
            <a:ext cx="2428892" cy="1143008"/>
            <a:chOff x="2714620" y="7215206"/>
            <a:chExt cx="3935178" cy="1720593"/>
          </a:xfrm>
        </p:grpSpPr>
        <p:pic>
          <p:nvPicPr>
            <p:cNvPr id="17" name="Picture 11" descr="http://www.skrepo.ru/upload/shop_1/3/9/2/item_39290/shop_items_catalog_image392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56487">
              <a:off x="5286951" y="7572952"/>
              <a:ext cx="1362847" cy="1362847"/>
            </a:xfrm>
            <a:prstGeom prst="rect">
              <a:avLst/>
            </a:prstGeom>
            <a:noFill/>
          </p:spPr>
        </p:pic>
        <p:pic>
          <p:nvPicPr>
            <p:cNvPr id="18" name="Picture 13" descr="http://static.eva.ru/eva/110000-120000/111193/photoalbum/12651100943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9E1EE"/>
                </a:clrFrom>
                <a:clrTo>
                  <a:srgbClr val="E9E1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8" y="7643834"/>
              <a:ext cx="1857388" cy="1236779"/>
            </a:xfrm>
            <a:prstGeom prst="rect">
              <a:avLst/>
            </a:prstGeom>
            <a:noFill/>
          </p:spPr>
        </p:pic>
        <p:pic>
          <p:nvPicPr>
            <p:cNvPr id="19" name="Picture 9" descr="http://santeh46.ru/upload/image/623ecef9b0b934543c0c67b20d842045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20" y="7215206"/>
              <a:ext cx="1714480" cy="171448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http://www.whiteplainspublicschools.org/cms/lib5/NY01000029/Centricity/Domain/974/Books_22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6966194"/>
            <a:ext cx="1357322" cy="153183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94" y="1290282"/>
            <a:ext cx="5315617" cy="47713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94" y="5976651"/>
            <a:ext cx="5315617" cy="27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равствуй, школа! 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Здравствуй, школа!-3</Template>
  <TotalTime>1093</TotalTime>
  <Words>2074</Words>
  <Application>Microsoft Office PowerPoint</Application>
  <PresentationFormat>Экран (4:3)</PresentationFormat>
  <Paragraphs>507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Здравствуй, школа! 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555</cp:lastModifiedBy>
  <cp:revision>122</cp:revision>
  <cp:lastPrinted>2015-04-20T20:17:10Z</cp:lastPrinted>
  <dcterms:created xsi:type="dcterms:W3CDTF">2015-01-07T14:12:26Z</dcterms:created>
  <dcterms:modified xsi:type="dcterms:W3CDTF">2016-10-20T11:55:52Z</dcterms:modified>
</cp:coreProperties>
</file>