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77" r:id="rId3"/>
    <p:sldId id="269" r:id="rId4"/>
    <p:sldId id="270" r:id="rId5"/>
    <p:sldId id="257" r:id="rId6"/>
    <p:sldId id="258" r:id="rId7"/>
    <p:sldId id="259" r:id="rId8"/>
    <p:sldId id="261" r:id="rId9"/>
    <p:sldId id="262" r:id="rId10"/>
    <p:sldId id="265" r:id="rId11"/>
    <p:sldId id="263" r:id="rId12"/>
    <p:sldId id="264" r:id="rId13"/>
    <p:sldId id="266" r:id="rId14"/>
    <p:sldId id="267" r:id="rId15"/>
    <p:sldId id="268" r:id="rId16"/>
    <p:sldId id="271" r:id="rId17"/>
    <p:sldId id="272" r:id="rId18"/>
    <p:sldId id="274" r:id="rId19"/>
    <p:sldId id="276"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snapToGrid="0">
      <p:cViewPr varScale="1">
        <p:scale>
          <a:sx n="69" d="100"/>
          <a:sy n="69" d="100"/>
        </p:scale>
        <p:origin x="7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639249E-BDD5-46AA-8B81-1B35F10D9565}" type="datetimeFigureOut">
              <a:rPr lang="ru-RU" smtClean="0"/>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4139672459"/>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39249E-BDD5-46AA-8B81-1B35F10D9565}" type="datetimeFigureOut">
              <a:rPr lang="ru-RU" smtClean="0"/>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3830213469"/>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39249E-BDD5-46AA-8B81-1B35F10D9565}" type="datetimeFigureOut">
              <a:rPr lang="ru-RU" smtClean="0"/>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358FEF-F166-4E72-8BF4-5F8E0502C7D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681871"/>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39249E-BDD5-46AA-8B81-1B35F10D9565}" type="datetimeFigureOut">
              <a:rPr lang="ru-RU" smtClean="0"/>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1807866452"/>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39249E-BDD5-46AA-8B81-1B35F10D9565}" type="datetimeFigureOut">
              <a:rPr lang="ru-RU" smtClean="0"/>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358FEF-F166-4E72-8BF4-5F8E0502C7D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4702945"/>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39249E-BDD5-46AA-8B81-1B35F10D9565}" type="datetimeFigureOut">
              <a:rPr lang="ru-RU" smtClean="0"/>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858746098"/>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39249E-BDD5-46AA-8B81-1B35F10D9565}" type="datetimeFigureOut">
              <a:rPr lang="ru-RU" smtClean="0"/>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279322863"/>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39249E-BDD5-46AA-8B81-1B35F10D9565}" type="datetimeFigureOut">
              <a:rPr lang="ru-RU" smtClean="0"/>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3607303118"/>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39249E-BDD5-46AA-8B81-1B35F10D9565}" type="datetimeFigureOut">
              <a:rPr lang="ru-RU" smtClean="0"/>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4242142494"/>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39249E-BDD5-46AA-8B81-1B35F10D9565}" type="datetimeFigureOut">
              <a:rPr lang="ru-RU" smtClean="0"/>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246872318"/>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639249E-BDD5-46AA-8B81-1B35F10D9565}" type="datetimeFigureOut">
              <a:rPr lang="ru-RU" smtClean="0"/>
              <a:t>25.12.2016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1038686757"/>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639249E-BDD5-46AA-8B81-1B35F10D9565}" type="datetimeFigureOut">
              <a:rPr lang="ru-RU" smtClean="0"/>
              <a:t>25.12.2016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2710588358"/>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639249E-BDD5-46AA-8B81-1B35F10D9565}" type="datetimeFigureOut">
              <a:rPr lang="ru-RU" smtClean="0"/>
              <a:t>25.12.2016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3141536561"/>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9249E-BDD5-46AA-8B81-1B35F10D9565}" type="datetimeFigureOut">
              <a:rPr lang="ru-RU" smtClean="0"/>
              <a:t>25.12.2016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3121093833"/>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39249E-BDD5-46AA-8B81-1B35F10D9565}" type="datetimeFigureOut">
              <a:rPr lang="ru-RU" smtClean="0"/>
              <a:t>25.12.2016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358FEF-F166-4E72-8BF4-5F8E0502C7D3}" type="slidenum">
              <a:rPr lang="ru-RU" smtClean="0"/>
              <a:t>‹#›</a:t>
            </a:fld>
            <a:endParaRPr lang="ru-RU"/>
          </a:p>
        </p:txBody>
      </p:sp>
    </p:spTree>
    <p:extLst>
      <p:ext uri="{BB962C8B-B14F-4D97-AF65-F5344CB8AC3E}">
        <p14:creationId xmlns:p14="http://schemas.microsoft.com/office/powerpoint/2010/main" val="2353817213"/>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358FEF-F166-4E72-8BF4-5F8E0502C7D3}" type="slidenum">
              <a:rPr lang="ru-RU" smtClean="0"/>
              <a:t>‹#›</a:t>
            </a:fld>
            <a:endParaRPr lang="ru-RU"/>
          </a:p>
        </p:txBody>
      </p:sp>
      <p:sp>
        <p:nvSpPr>
          <p:cNvPr id="5" name="Date Placeholder 4"/>
          <p:cNvSpPr>
            <a:spLocks noGrp="1"/>
          </p:cNvSpPr>
          <p:nvPr>
            <p:ph type="dt" sz="half" idx="10"/>
          </p:nvPr>
        </p:nvSpPr>
        <p:spPr/>
        <p:txBody>
          <a:bodyPr/>
          <a:lstStyle/>
          <a:p>
            <a:fld id="{8639249E-BDD5-46AA-8B81-1B35F10D9565}" type="datetimeFigureOut">
              <a:rPr lang="ru-RU" smtClean="0"/>
              <a:t>25.12.2016</a:t>
            </a:fld>
            <a:endParaRPr lang="ru-RU"/>
          </a:p>
        </p:txBody>
      </p:sp>
    </p:spTree>
    <p:extLst>
      <p:ext uri="{BB962C8B-B14F-4D97-AF65-F5344CB8AC3E}">
        <p14:creationId xmlns:p14="http://schemas.microsoft.com/office/powerpoint/2010/main" val="2962275398"/>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39249E-BDD5-46AA-8B81-1B35F10D9565}" type="datetimeFigureOut">
              <a:rPr lang="ru-RU" smtClean="0"/>
              <a:t>25.12.2016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6358FEF-F166-4E72-8BF4-5F8E0502C7D3}" type="slidenum">
              <a:rPr lang="ru-RU" smtClean="0"/>
              <a:t>‹#›</a:t>
            </a:fld>
            <a:endParaRPr lang="ru-RU"/>
          </a:p>
        </p:txBody>
      </p:sp>
    </p:spTree>
    <p:extLst>
      <p:ext uri="{BB962C8B-B14F-4D97-AF65-F5344CB8AC3E}">
        <p14:creationId xmlns:p14="http://schemas.microsoft.com/office/powerpoint/2010/main" val="254895463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8146" y="1930246"/>
            <a:ext cx="9601200" cy="2646219"/>
          </a:xfrm>
        </p:spPr>
        <p:txBody>
          <a:bodyPr>
            <a:noAutofit/>
          </a:bodyPr>
          <a:lstStyle/>
          <a:p>
            <a:pPr algn="ctr"/>
            <a:r>
              <a:rPr lang="ru-RU" sz="4800" dirty="0" smtClean="0"/>
              <a:t>ТЕОРЕТИКО-МНОЖЕСТВЕННЫЕ </a:t>
            </a:r>
            <a:r>
              <a:rPr lang="ru-RU" sz="4800" dirty="0"/>
              <a:t>ПАРАДОКСЫ, ИХ ПРИЧИНЫ И РОЛЬ В РАЗВИТИИ МНОЖЕСТВ</a:t>
            </a:r>
          </a:p>
        </p:txBody>
      </p:sp>
      <p:sp>
        <p:nvSpPr>
          <p:cNvPr id="3" name="Подзаголовок 2"/>
          <p:cNvSpPr>
            <a:spLocks noGrp="1"/>
          </p:cNvSpPr>
          <p:nvPr>
            <p:ph type="subTitle" idx="1"/>
          </p:nvPr>
        </p:nvSpPr>
        <p:spPr>
          <a:xfrm>
            <a:off x="7412183" y="4779818"/>
            <a:ext cx="4779817" cy="1468583"/>
          </a:xfrm>
        </p:spPr>
        <p:txBody>
          <a:bodyPr>
            <a:noAutofit/>
          </a:bodyPr>
          <a:lstStyle/>
          <a:p>
            <a:pPr algn="just"/>
            <a:r>
              <a:rPr lang="ru-RU" sz="2000" dirty="0" smtClean="0">
                <a:solidFill>
                  <a:schemeClr val="tx1"/>
                </a:solidFill>
              </a:rPr>
              <a:t>Выполнила студентка группы МФ-11, Горошко Елизавета</a:t>
            </a:r>
          </a:p>
          <a:p>
            <a:pPr algn="just"/>
            <a:r>
              <a:rPr lang="ru-RU" dirty="0" smtClean="0">
                <a:solidFill>
                  <a:schemeClr val="tx1"/>
                </a:solidFill>
              </a:rPr>
              <a:t>Руководитель</a:t>
            </a:r>
            <a:r>
              <a:rPr lang="ru-RU" sz="2000" dirty="0" smtClean="0">
                <a:solidFill>
                  <a:schemeClr val="tx1"/>
                </a:solidFill>
              </a:rPr>
              <a:t> : Бобылева Оксана Владимировна </a:t>
            </a:r>
            <a:endParaRPr lang="ru-RU" sz="2000" dirty="0" smtClean="0">
              <a:solidFill>
                <a:schemeClr val="tx1"/>
              </a:solidFill>
            </a:endParaRPr>
          </a:p>
          <a:p>
            <a:endParaRPr lang="ru-RU" sz="2400" dirty="0"/>
          </a:p>
        </p:txBody>
      </p:sp>
      <p:sp>
        <p:nvSpPr>
          <p:cNvPr id="4" name="TextBox 3"/>
          <p:cNvSpPr txBox="1"/>
          <p:nvPr/>
        </p:nvSpPr>
        <p:spPr>
          <a:xfrm>
            <a:off x="1302327" y="193964"/>
            <a:ext cx="8257309" cy="923330"/>
          </a:xfrm>
          <a:prstGeom prst="rect">
            <a:avLst/>
          </a:prstGeom>
          <a:noFill/>
        </p:spPr>
        <p:txBody>
          <a:bodyPr wrap="square" rtlCol="0">
            <a:spAutoFit/>
          </a:bodyPr>
          <a:lstStyle/>
          <a:p>
            <a:pPr algn="ctr"/>
            <a:r>
              <a:rPr lang="ru-RU" dirty="0"/>
              <a:t>ФГБОУ ВПО «Хакасский государственный университет им. Н.Ф. Катанова»</a:t>
            </a:r>
          </a:p>
          <a:p>
            <a:pPr algn="ctr"/>
            <a:r>
              <a:rPr lang="ru-RU" dirty="0"/>
              <a:t>Институт естественных наук и математики </a:t>
            </a:r>
          </a:p>
          <a:p>
            <a:pPr algn="ctr"/>
            <a:r>
              <a:rPr lang="ru-RU" dirty="0"/>
              <a:t>Кафедра математики и методики преподавания математики </a:t>
            </a:r>
          </a:p>
        </p:txBody>
      </p:sp>
      <p:sp>
        <p:nvSpPr>
          <p:cNvPr id="5" name="TextBox 4"/>
          <p:cNvSpPr txBox="1"/>
          <p:nvPr/>
        </p:nvSpPr>
        <p:spPr>
          <a:xfrm>
            <a:off x="4696692" y="6451754"/>
            <a:ext cx="2715491" cy="369332"/>
          </a:xfrm>
          <a:prstGeom prst="rect">
            <a:avLst/>
          </a:prstGeom>
          <a:noFill/>
        </p:spPr>
        <p:txBody>
          <a:bodyPr wrap="square" rtlCol="0">
            <a:spAutoFit/>
          </a:bodyPr>
          <a:lstStyle/>
          <a:p>
            <a:r>
              <a:rPr lang="ru-RU" dirty="0" smtClean="0"/>
              <a:t>Абакан,2016</a:t>
            </a:r>
            <a:endParaRPr lang="ru-RU" dirty="0"/>
          </a:p>
        </p:txBody>
      </p:sp>
    </p:spTree>
    <p:extLst>
      <p:ext uri="{BB962C8B-B14F-4D97-AF65-F5344CB8AC3E}">
        <p14:creationId xmlns:p14="http://schemas.microsoft.com/office/powerpoint/2010/main" val="730472154"/>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Парадокс </a:t>
            </a:r>
            <a:r>
              <a:rPr lang="ru-RU" dirty="0"/>
              <a:t>Р</a:t>
            </a:r>
            <a:r>
              <a:rPr lang="ru-RU" dirty="0" smtClean="0"/>
              <a:t>ишара </a:t>
            </a:r>
            <a:endParaRPr lang="ru-RU" dirty="0"/>
          </a:p>
        </p:txBody>
      </p:sp>
      <p:sp>
        <p:nvSpPr>
          <p:cNvPr id="3" name="Объект 2"/>
          <p:cNvSpPr>
            <a:spLocks noGrp="1"/>
          </p:cNvSpPr>
          <p:nvPr>
            <p:ph idx="1"/>
          </p:nvPr>
        </p:nvSpPr>
        <p:spPr>
          <a:xfrm>
            <a:off x="677333" y="1551709"/>
            <a:ext cx="9353357" cy="4946073"/>
          </a:xfrm>
        </p:spPr>
        <p:txBody>
          <a:bodyPr>
            <a:normAutofit/>
          </a:bodyPr>
          <a:lstStyle/>
          <a:p>
            <a:pPr marL="0" indent="0">
              <a:buNone/>
            </a:pPr>
            <a:r>
              <a:rPr lang="ru-RU" sz="2800" dirty="0" smtClean="0"/>
              <a:t>	Требуется </a:t>
            </a:r>
            <a:r>
              <a:rPr lang="ru-RU" sz="2800" dirty="0"/>
              <a:t>назвать «наименьшее число, не названное в этой книге». Противоречие в том, что с одной стороны, это можно сделать, так как есть наименьшее число, названное в этой книге. Исходя из него, можно назвать и наименьшее неназванное. Но тут возникает проблема: континуум является несчётным, между двумя любыми числами можно вставить ещё бесконечное множество промежуточных чисел. С другой стороны, если бы мы могли назвать это число, оно автоматически бы перешло из класса неупомянутых в книге, в класс </a:t>
            </a:r>
            <a:r>
              <a:rPr lang="ru-RU" sz="2800" dirty="0" smtClean="0"/>
              <a:t>упомянутых. </a:t>
            </a:r>
            <a:endParaRPr lang="ru-RU" sz="2800" dirty="0"/>
          </a:p>
        </p:txBody>
      </p:sp>
      <p:pic>
        <p:nvPicPr>
          <p:cNvPr id="4" name="Рисунок 3"/>
          <p:cNvPicPr>
            <a:picLocks noChangeAspect="1"/>
          </p:cNvPicPr>
          <p:nvPr/>
        </p:nvPicPr>
        <p:blipFill>
          <a:blip r:embed="rId2"/>
          <a:stretch>
            <a:fillRect/>
          </a:stretch>
        </p:blipFill>
        <p:spPr>
          <a:xfrm>
            <a:off x="11226403" y="6026727"/>
            <a:ext cx="625643" cy="498764"/>
          </a:xfrm>
          <a:prstGeom prst="rect">
            <a:avLst/>
          </a:prstGeom>
        </p:spPr>
      </p:pic>
    </p:spTree>
    <p:extLst>
      <p:ext uri="{BB962C8B-B14F-4D97-AF65-F5344CB8AC3E}">
        <p14:creationId xmlns:p14="http://schemas.microsoft.com/office/powerpoint/2010/main" val="1225953727"/>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Парадокс (теорема) </a:t>
            </a:r>
            <a:r>
              <a:rPr lang="ru-RU" dirty="0" err="1"/>
              <a:t>Банаха</a:t>
            </a:r>
            <a:r>
              <a:rPr lang="ru-RU" dirty="0"/>
              <a:t>-Тарского или парадокс удвоения шара</a:t>
            </a:r>
          </a:p>
        </p:txBody>
      </p:sp>
      <p:pic>
        <p:nvPicPr>
          <p:cNvPr id="4" name="Объект 3"/>
          <p:cNvPicPr>
            <a:picLocks noGrp="1" noChangeAspect="1"/>
          </p:cNvPicPr>
          <p:nvPr>
            <p:ph idx="1"/>
          </p:nvPr>
        </p:nvPicPr>
        <p:blipFill>
          <a:blip r:embed="rId2"/>
          <a:stretch>
            <a:fillRect/>
          </a:stretch>
        </p:blipFill>
        <p:spPr>
          <a:xfrm>
            <a:off x="677334" y="1930400"/>
            <a:ext cx="10295466" cy="4622800"/>
          </a:xfrm>
          <a:prstGeom prst="rect">
            <a:avLst/>
          </a:prstGeom>
        </p:spPr>
      </p:pic>
    </p:spTree>
    <p:extLst>
      <p:ext uri="{BB962C8B-B14F-4D97-AF65-F5344CB8AC3E}">
        <p14:creationId xmlns:p14="http://schemas.microsoft.com/office/powerpoint/2010/main" val="674753256"/>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1142" y="4031673"/>
            <a:ext cx="7748095" cy="1995054"/>
          </a:xfrm>
        </p:spPr>
        <p:txBody>
          <a:bodyPr>
            <a:normAutofit/>
          </a:bodyPr>
          <a:lstStyle/>
          <a:p>
            <a:r>
              <a:rPr lang="ru-RU" dirty="0" smtClean="0">
                <a:solidFill>
                  <a:schemeClr val="tx1"/>
                </a:solidFill>
              </a:rPr>
              <a:t>шар </a:t>
            </a:r>
            <a:r>
              <a:rPr lang="ru-RU" dirty="0">
                <a:solidFill>
                  <a:schemeClr val="tx1"/>
                </a:solidFill>
              </a:rPr>
              <a:t>можно «разбить» на куски и собрать из них два таких же шара.</a:t>
            </a:r>
          </a:p>
        </p:txBody>
      </p:sp>
      <p:pic>
        <p:nvPicPr>
          <p:cNvPr id="4" name="Объект 3"/>
          <p:cNvPicPr>
            <a:picLocks noGrp="1" noChangeAspect="1"/>
          </p:cNvPicPr>
          <p:nvPr>
            <p:ph idx="1"/>
          </p:nvPr>
        </p:nvPicPr>
        <p:blipFill>
          <a:blip r:embed="rId2"/>
          <a:stretch>
            <a:fillRect/>
          </a:stretch>
        </p:blipFill>
        <p:spPr>
          <a:xfrm>
            <a:off x="1291142" y="964983"/>
            <a:ext cx="8036371" cy="1805926"/>
          </a:xfrm>
          <a:prstGeom prst="rect">
            <a:avLst/>
          </a:prstGeom>
        </p:spPr>
      </p:pic>
      <p:pic>
        <p:nvPicPr>
          <p:cNvPr id="5" name="Рисунок 4"/>
          <p:cNvPicPr>
            <a:picLocks noChangeAspect="1"/>
          </p:cNvPicPr>
          <p:nvPr/>
        </p:nvPicPr>
        <p:blipFill>
          <a:blip r:embed="rId3"/>
          <a:stretch>
            <a:fillRect/>
          </a:stretch>
        </p:blipFill>
        <p:spPr>
          <a:xfrm>
            <a:off x="11226403" y="6026727"/>
            <a:ext cx="625643" cy="498764"/>
          </a:xfrm>
          <a:prstGeom prst="rect">
            <a:avLst/>
          </a:prstGeom>
        </p:spPr>
      </p:pic>
    </p:spTree>
    <p:extLst>
      <p:ext uri="{BB962C8B-B14F-4D97-AF65-F5344CB8AC3E}">
        <p14:creationId xmlns:p14="http://schemas.microsoft.com/office/powerpoint/2010/main" val="1457229561"/>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Парадокс </a:t>
            </a:r>
            <a:r>
              <a:rPr lang="ru-RU" dirty="0" err="1" smtClean="0"/>
              <a:t>Греллинга</a:t>
            </a:r>
            <a:r>
              <a:rPr lang="ru-RU" dirty="0" smtClean="0"/>
              <a:t>-Нельсона</a:t>
            </a:r>
            <a:endParaRPr lang="ru-RU" dirty="0"/>
          </a:p>
        </p:txBody>
      </p:sp>
      <p:sp>
        <p:nvSpPr>
          <p:cNvPr id="3" name="Объект 2"/>
          <p:cNvSpPr>
            <a:spLocks noGrp="1"/>
          </p:cNvSpPr>
          <p:nvPr>
            <p:ph idx="1"/>
          </p:nvPr>
        </p:nvSpPr>
        <p:spPr>
          <a:xfrm>
            <a:off x="677333" y="1634837"/>
            <a:ext cx="9159393" cy="4835236"/>
          </a:xfrm>
        </p:spPr>
        <p:txBody>
          <a:bodyPr>
            <a:normAutofit/>
          </a:bodyPr>
          <a:lstStyle/>
          <a:p>
            <a:pPr marL="0" indent="0">
              <a:buNone/>
            </a:pPr>
            <a:r>
              <a:rPr lang="ru-RU" sz="2800" dirty="0" smtClean="0"/>
              <a:t>	Слова </a:t>
            </a:r>
            <a:r>
              <a:rPr lang="ru-RU" sz="2800" dirty="0"/>
              <a:t>либо знаки могут обозначать какое-либо свойство и при этом иметь его или нет. Самая тривиальная формулировка звучит так: является ли слово «</a:t>
            </a:r>
            <a:r>
              <a:rPr lang="ru-RU" sz="2800" dirty="0" err="1"/>
              <a:t>гетерологичный</a:t>
            </a:r>
            <a:r>
              <a:rPr lang="ru-RU" sz="2800" dirty="0"/>
              <a:t>» (что означает «неприменимый к самому себе»), </a:t>
            </a:r>
            <a:r>
              <a:rPr lang="ru-RU" sz="2800" dirty="0" err="1"/>
              <a:t>гетерологичным</a:t>
            </a:r>
            <a:r>
              <a:rPr lang="ru-RU" sz="2800" dirty="0"/>
              <a:t>?.. Весьма схож с парадоксом Рассела в связи с наличием диалектического противоречия: нарушается двойственность формы и содержания. В случае со словами, имеющими высокий уровень абстракции, невозможно решить, являются ли эти слова </a:t>
            </a:r>
            <a:r>
              <a:rPr lang="ru-RU" sz="2800" dirty="0" err="1" smtClean="0"/>
              <a:t>гетерологичными</a:t>
            </a:r>
            <a:r>
              <a:rPr lang="ru-RU" sz="2800" dirty="0" smtClean="0"/>
              <a:t>. </a:t>
            </a:r>
            <a:endParaRPr lang="ru-RU" sz="2800" dirty="0"/>
          </a:p>
        </p:txBody>
      </p:sp>
      <p:pic>
        <p:nvPicPr>
          <p:cNvPr id="4" name="Рисунок 3"/>
          <p:cNvPicPr>
            <a:picLocks noChangeAspect="1"/>
          </p:cNvPicPr>
          <p:nvPr/>
        </p:nvPicPr>
        <p:blipFill>
          <a:blip r:embed="rId2"/>
          <a:stretch>
            <a:fillRect/>
          </a:stretch>
        </p:blipFill>
        <p:spPr>
          <a:xfrm>
            <a:off x="11226403" y="6026727"/>
            <a:ext cx="625643" cy="498764"/>
          </a:xfrm>
          <a:prstGeom prst="rect">
            <a:avLst/>
          </a:prstGeom>
        </p:spPr>
      </p:pic>
    </p:spTree>
    <p:extLst>
      <p:ext uri="{BB962C8B-B14F-4D97-AF65-F5344CB8AC3E}">
        <p14:creationId xmlns:p14="http://schemas.microsoft.com/office/powerpoint/2010/main" val="576896048"/>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Парадокс </a:t>
            </a:r>
            <a:r>
              <a:rPr lang="ru-RU" dirty="0" err="1" smtClean="0"/>
              <a:t>Скулема</a:t>
            </a:r>
            <a:endParaRPr lang="ru-RU" dirty="0"/>
          </a:p>
        </p:txBody>
      </p:sp>
      <p:sp>
        <p:nvSpPr>
          <p:cNvPr id="3" name="Объект 2"/>
          <p:cNvSpPr>
            <a:spLocks noGrp="1"/>
          </p:cNvSpPr>
          <p:nvPr>
            <p:ph idx="1"/>
          </p:nvPr>
        </p:nvSpPr>
        <p:spPr>
          <a:xfrm>
            <a:off x="677334" y="1634836"/>
            <a:ext cx="8596668" cy="4876799"/>
          </a:xfrm>
        </p:spPr>
        <p:txBody>
          <a:bodyPr>
            <a:normAutofit fontScale="92500" lnSpcReduction="20000"/>
          </a:bodyPr>
          <a:lstStyle/>
          <a:p>
            <a:pPr marL="0" indent="0">
              <a:buNone/>
            </a:pPr>
            <a:r>
              <a:rPr lang="ru-RU" sz="3600" dirty="0" smtClean="0"/>
              <a:t>	И</a:t>
            </a:r>
            <a:r>
              <a:rPr lang="ru-RU" sz="3600" dirty="0" smtClean="0"/>
              <a:t>спользуя </a:t>
            </a:r>
            <a:r>
              <a:rPr lang="ru-RU" sz="3600" dirty="0"/>
              <a:t>теорему </a:t>
            </a:r>
            <a:r>
              <a:rPr lang="ru-RU" sz="3600" dirty="0" err="1"/>
              <a:t>Гёделя</a:t>
            </a:r>
            <a:r>
              <a:rPr lang="ru-RU" sz="3600" dirty="0"/>
              <a:t> о полноте и теорему </a:t>
            </a:r>
            <a:r>
              <a:rPr lang="ru-RU" sz="3600" dirty="0" err="1"/>
              <a:t>Лёвенхейма-Сколема</a:t>
            </a:r>
            <a:r>
              <a:rPr lang="ru-RU" sz="3600" dirty="0"/>
              <a:t> </a:t>
            </a:r>
            <a:r>
              <a:rPr lang="ru-RU" sz="3600" dirty="0" smtClean="0"/>
              <a:t> </a:t>
            </a:r>
            <a:r>
              <a:rPr lang="ru-RU" sz="3600" dirty="0"/>
              <a:t>получаем, что аксиоматическая теория множеств остаётся истинной и тогда, когда будет предполагаться (иметься) для её интерпретации только счётная совокупность множеств. В то же время аксиоматическая теория включает в себя уже упомянутую теорему Кантора, что приводит нас к несчётным бесконечным множествам</a:t>
            </a:r>
            <a:r>
              <a:rPr lang="ru-RU" dirty="0"/>
              <a:t>. </a:t>
            </a:r>
          </a:p>
        </p:txBody>
      </p:sp>
      <p:pic>
        <p:nvPicPr>
          <p:cNvPr id="4" name="Рисунок 3"/>
          <p:cNvPicPr>
            <a:picLocks noChangeAspect="1"/>
          </p:cNvPicPr>
          <p:nvPr/>
        </p:nvPicPr>
        <p:blipFill>
          <a:blip r:embed="rId2"/>
          <a:stretch>
            <a:fillRect/>
          </a:stretch>
        </p:blipFill>
        <p:spPr>
          <a:xfrm>
            <a:off x="11226403" y="6026727"/>
            <a:ext cx="625643" cy="498764"/>
          </a:xfrm>
          <a:prstGeom prst="rect">
            <a:avLst/>
          </a:prstGeom>
        </p:spPr>
      </p:pic>
    </p:spTree>
    <p:extLst>
      <p:ext uri="{BB962C8B-B14F-4D97-AF65-F5344CB8AC3E}">
        <p14:creationId xmlns:p14="http://schemas.microsoft.com/office/powerpoint/2010/main" val="3148465901"/>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273" y="512618"/>
            <a:ext cx="9864436" cy="1332600"/>
          </a:xfrm>
        </p:spPr>
        <p:txBody>
          <a:bodyPr>
            <a:normAutofit/>
          </a:bodyPr>
          <a:lstStyle/>
          <a:p>
            <a:pPr algn="ctr"/>
            <a:r>
              <a:rPr lang="ru-RU" sz="4400" dirty="0" smtClean="0"/>
              <a:t>Разрешение парадоксов </a:t>
            </a:r>
            <a:endParaRPr lang="ru-RU" sz="4400" dirty="0"/>
          </a:p>
        </p:txBody>
      </p:sp>
      <p:sp>
        <p:nvSpPr>
          <p:cNvPr id="5" name="Объект 4"/>
          <p:cNvSpPr>
            <a:spLocks noGrp="1"/>
          </p:cNvSpPr>
          <p:nvPr>
            <p:ph idx="1"/>
          </p:nvPr>
        </p:nvSpPr>
        <p:spPr/>
        <p:txBody>
          <a:bodyPr>
            <a:normAutofit/>
          </a:bodyPr>
          <a:lstStyle/>
          <a:p>
            <a:pPr marL="0" indent="0" algn="ctr">
              <a:buNone/>
            </a:pPr>
            <a:r>
              <a:rPr lang="ru-RU" sz="6000" dirty="0" smtClean="0"/>
              <a:t>Огромное влияние на разрешение парадоксов оказали: </a:t>
            </a:r>
            <a:endParaRPr lang="ru-RU" sz="6000" dirty="0"/>
          </a:p>
        </p:txBody>
      </p:sp>
    </p:spTree>
    <p:extLst>
      <p:ext uri="{BB962C8B-B14F-4D97-AF65-F5344CB8AC3E}">
        <p14:creationId xmlns:p14="http://schemas.microsoft.com/office/powerpoint/2010/main" val="3959878344"/>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7334" y="4821382"/>
            <a:ext cx="10198828" cy="1438102"/>
          </a:xfrm>
        </p:spPr>
        <p:txBody>
          <a:bodyPr>
            <a:normAutofit/>
          </a:bodyPr>
          <a:lstStyle/>
          <a:p>
            <a:pPr marL="0" indent="0">
              <a:buNone/>
            </a:pPr>
            <a:r>
              <a:rPr lang="ru-RU" sz="2800" dirty="0"/>
              <a:t>Альфред </a:t>
            </a:r>
            <a:r>
              <a:rPr lang="ru-RU" sz="2800" dirty="0" err="1"/>
              <a:t>Норт</a:t>
            </a:r>
            <a:r>
              <a:rPr lang="ru-RU" sz="2800" dirty="0"/>
              <a:t> </a:t>
            </a:r>
            <a:r>
              <a:rPr lang="ru-RU" sz="2800" dirty="0" smtClean="0"/>
              <a:t>Уайтхед  </a:t>
            </a:r>
          </a:p>
          <a:p>
            <a:pPr marL="0" indent="0">
              <a:buNone/>
            </a:pPr>
            <a:r>
              <a:rPr lang="ru-RU" dirty="0" smtClean="0"/>
              <a:t>                                                                                                    </a:t>
            </a:r>
            <a:r>
              <a:rPr lang="ru-RU" sz="3200" dirty="0" smtClean="0"/>
              <a:t>Бертран Рассел </a:t>
            </a:r>
            <a:endParaRPr lang="ru-RU" dirty="0"/>
          </a:p>
        </p:txBody>
      </p:sp>
      <p:pic>
        <p:nvPicPr>
          <p:cNvPr id="4" name="Рисунок 3"/>
          <p:cNvPicPr>
            <a:picLocks noChangeAspect="1"/>
          </p:cNvPicPr>
          <p:nvPr/>
        </p:nvPicPr>
        <p:blipFill>
          <a:blip r:embed="rId2"/>
          <a:stretch>
            <a:fillRect/>
          </a:stretch>
        </p:blipFill>
        <p:spPr>
          <a:xfrm>
            <a:off x="304799" y="284176"/>
            <a:ext cx="4959928" cy="4011342"/>
          </a:xfrm>
          <a:prstGeom prst="rect">
            <a:avLst/>
          </a:prstGeom>
        </p:spPr>
      </p:pic>
      <p:pic>
        <p:nvPicPr>
          <p:cNvPr id="5" name="Рисунок 4"/>
          <p:cNvPicPr>
            <a:picLocks noChangeAspect="1"/>
          </p:cNvPicPr>
          <p:nvPr/>
        </p:nvPicPr>
        <p:blipFill>
          <a:blip r:embed="rId3"/>
          <a:stretch>
            <a:fillRect/>
          </a:stretch>
        </p:blipFill>
        <p:spPr>
          <a:xfrm>
            <a:off x="6403369" y="378400"/>
            <a:ext cx="5741265" cy="3822893"/>
          </a:xfrm>
          <a:prstGeom prst="rect">
            <a:avLst/>
          </a:prstGeom>
        </p:spPr>
      </p:pic>
    </p:spTree>
    <p:extLst>
      <p:ext uri="{BB962C8B-B14F-4D97-AF65-F5344CB8AC3E}">
        <p14:creationId xmlns:p14="http://schemas.microsoft.com/office/powerpoint/2010/main" val="331488434"/>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997527" y="5514109"/>
            <a:ext cx="9989472" cy="1105591"/>
          </a:xfrm>
        </p:spPr>
        <p:txBody>
          <a:bodyPr/>
          <a:lstStyle/>
          <a:p>
            <a:pPr marL="0" indent="0">
              <a:buNone/>
            </a:pPr>
            <a:r>
              <a:rPr lang="ru-RU" dirty="0" smtClean="0"/>
              <a:t>             </a:t>
            </a:r>
            <a:r>
              <a:rPr lang="ru-RU" sz="2800" dirty="0" smtClean="0"/>
              <a:t>Жак </a:t>
            </a:r>
            <a:r>
              <a:rPr lang="ru-RU" sz="2800" dirty="0" err="1" smtClean="0"/>
              <a:t>Эрбран</a:t>
            </a:r>
            <a:r>
              <a:rPr lang="ru-RU" sz="2800" dirty="0" smtClean="0"/>
              <a:t>                            Курт Фридрих </a:t>
            </a:r>
            <a:r>
              <a:rPr lang="ru-RU" sz="2800" dirty="0" err="1" smtClean="0"/>
              <a:t>Гёдель</a:t>
            </a:r>
            <a:r>
              <a:rPr lang="ru-RU" sz="2800" dirty="0" smtClean="0"/>
              <a:t>                                                            </a:t>
            </a:r>
            <a:endParaRPr lang="ru-RU" sz="2800" dirty="0"/>
          </a:p>
        </p:txBody>
      </p:sp>
      <p:pic>
        <p:nvPicPr>
          <p:cNvPr id="4" name="Рисунок 3"/>
          <p:cNvPicPr>
            <a:picLocks noChangeAspect="1"/>
          </p:cNvPicPr>
          <p:nvPr/>
        </p:nvPicPr>
        <p:blipFill>
          <a:blip r:embed="rId2"/>
          <a:stretch>
            <a:fillRect/>
          </a:stretch>
        </p:blipFill>
        <p:spPr>
          <a:xfrm>
            <a:off x="846260" y="228757"/>
            <a:ext cx="4129408" cy="5023085"/>
          </a:xfrm>
          <a:prstGeom prst="rect">
            <a:avLst/>
          </a:prstGeom>
        </p:spPr>
      </p:pic>
      <p:pic>
        <p:nvPicPr>
          <p:cNvPr id="5" name="Рисунок 4"/>
          <p:cNvPicPr>
            <a:picLocks noChangeAspect="1"/>
          </p:cNvPicPr>
          <p:nvPr/>
        </p:nvPicPr>
        <p:blipFill>
          <a:blip r:embed="rId3"/>
          <a:stretch>
            <a:fillRect/>
          </a:stretch>
        </p:blipFill>
        <p:spPr>
          <a:xfrm>
            <a:off x="6852295" y="292543"/>
            <a:ext cx="3779848" cy="4895512"/>
          </a:xfrm>
          <a:prstGeom prst="rect">
            <a:avLst/>
          </a:prstGeom>
        </p:spPr>
      </p:pic>
    </p:spTree>
    <p:extLst>
      <p:ext uri="{BB962C8B-B14F-4D97-AF65-F5344CB8AC3E}">
        <p14:creationId xmlns:p14="http://schemas.microsoft.com/office/powerpoint/2010/main" val="908608680"/>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21673" y="5763490"/>
            <a:ext cx="11499272" cy="928255"/>
          </a:xfrm>
        </p:spPr>
        <p:txBody>
          <a:bodyPr>
            <a:normAutofit fontScale="92500"/>
          </a:bodyPr>
          <a:lstStyle/>
          <a:p>
            <a:pPr marL="0" indent="0">
              <a:buNone/>
            </a:pPr>
            <a:r>
              <a:rPr lang="ru-RU" sz="1900" dirty="0" err="1"/>
              <a:t>Лёйтзен</a:t>
            </a:r>
            <a:r>
              <a:rPr lang="ru-RU" sz="1900" dirty="0"/>
              <a:t> </a:t>
            </a:r>
            <a:r>
              <a:rPr lang="ru-RU" sz="1900" dirty="0" err="1"/>
              <a:t>Э́гберт</a:t>
            </a:r>
            <a:r>
              <a:rPr lang="ru-RU" sz="1900" dirty="0"/>
              <a:t> Ян </a:t>
            </a:r>
            <a:r>
              <a:rPr lang="ru-RU" sz="1900" dirty="0" err="1" smtClean="0"/>
              <a:t>Бра́уэр</a:t>
            </a:r>
            <a:r>
              <a:rPr lang="ru-RU" sz="1900" dirty="0" smtClean="0"/>
              <a:t>                                                                               Андрей Андреевич Марков                  </a:t>
            </a:r>
            <a:endParaRPr lang="ru-RU" dirty="0" smtClean="0"/>
          </a:p>
          <a:p>
            <a:pPr marL="0" indent="0">
              <a:buNone/>
            </a:pPr>
            <a:r>
              <a:rPr lang="ru-RU" dirty="0"/>
              <a:t> </a:t>
            </a:r>
            <a:r>
              <a:rPr lang="ru-RU" dirty="0" smtClean="0"/>
              <a:t>                                                              </a:t>
            </a:r>
            <a:r>
              <a:rPr lang="ru-RU" sz="1900" dirty="0" smtClean="0"/>
              <a:t>Андрей Николаевич </a:t>
            </a:r>
            <a:r>
              <a:rPr lang="ru-RU" sz="1900" dirty="0" err="1" smtClean="0"/>
              <a:t>Колмагоров</a:t>
            </a:r>
            <a:r>
              <a:rPr lang="ru-RU" sz="1900" dirty="0" smtClean="0"/>
              <a:t>                               </a:t>
            </a:r>
            <a:endParaRPr lang="ru-RU" dirty="0"/>
          </a:p>
        </p:txBody>
      </p:sp>
      <p:pic>
        <p:nvPicPr>
          <p:cNvPr id="4" name="Рисунок 3"/>
          <p:cNvPicPr>
            <a:picLocks noChangeAspect="1"/>
          </p:cNvPicPr>
          <p:nvPr/>
        </p:nvPicPr>
        <p:blipFill>
          <a:blip r:embed="rId2"/>
          <a:stretch>
            <a:fillRect/>
          </a:stretch>
        </p:blipFill>
        <p:spPr>
          <a:xfrm>
            <a:off x="288519" y="7639"/>
            <a:ext cx="3610512" cy="4391891"/>
          </a:xfrm>
          <a:prstGeom prst="rect">
            <a:avLst/>
          </a:prstGeom>
        </p:spPr>
      </p:pic>
      <p:pic>
        <p:nvPicPr>
          <p:cNvPr id="5" name="Рисунок 4"/>
          <p:cNvPicPr>
            <a:picLocks noChangeAspect="1"/>
          </p:cNvPicPr>
          <p:nvPr/>
        </p:nvPicPr>
        <p:blipFill>
          <a:blip r:embed="rId3"/>
          <a:stretch>
            <a:fillRect/>
          </a:stretch>
        </p:blipFill>
        <p:spPr>
          <a:xfrm>
            <a:off x="4241052" y="949284"/>
            <a:ext cx="3436793" cy="4975879"/>
          </a:xfrm>
          <a:prstGeom prst="rect">
            <a:avLst/>
          </a:prstGeom>
        </p:spPr>
      </p:pic>
      <p:pic>
        <p:nvPicPr>
          <p:cNvPr id="6" name="Рисунок 5"/>
          <p:cNvPicPr>
            <a:picLocks noChangeAspect="1"/>
          </p:cNvPicPr>
          <p:nvPr/>
        </p:nvPicPr>
        <p:blipFill>
          <a:blip r:embed="rId4"/>
          <a:stretch>
            <a:fillRect/>
          </a:stretch>
        </p:blipFill>
        <p:spPr>
          <a:xfrm>
            <a:off x="8135045" y="7639"/>
            <a:ext cx="3766354" cy="5038601"/>
          </a:xfrm>
          <a:prstGeom prst="rect">
            <a:avLst/>
          </a:prstGeom>
        </p:spPr>
      </p:pic>
    </p:spTree>
    <p:extLst>
      <p:ext uri="{BB962C8B-B14F-4D97-AF65-F5344CB8AC3E}">
        <p14:creationId xmlns:p14="http://schemas.microsoft.com/office/powerpoint/2010/main" val="3757413438"/>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77334" y="1177636"/>
            <a:ext cx="9422630" cy="4780599"/>
          </a:xfrm>
        </p:spPr>
        <p:txBody>
          <a:bodyPr>
            <a:noAutofit/>
          </a:bodyPr>
          <a:lstStyle/>
          <a:p>
            <a:pPr marL="0" indent="0" algn="ctr">
              <a:buNone/>
            </a:pPr>
            <a:r>
              <a:rPr lang="ru-RU" sz="9600" dirty="0" smtClean="0"/>
              <a:t>Парадоксов попросту не существует </a:t>
            </a:r>
            <a:endParaRPr lang="ru-RU" sz="9600" dirty="0"/>
          </a:p>
        </p:txBody>
      </p:sp>
    </p:spTree>
    <p:extLst>
      <p:ext uri="{BB962C8B-B14F-4D97-AF65-F5344CB8AC3E}">
        <p14:creationId xmlns:p14="http://schemas.microsoft.com/office/powerpoint/2010/main" val="231568680"/>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25236"/>
          </a:xfrm>
        </p:spPr>
        <p:txBody>
          <a:bodyPr/>
          <a:lstStyle/>
          <a:p>
            <a:r>
              <a:rPr lang="ru-RU" dirty="0" smtClean="0"/>
              <a:t>Содержание </a:t>
            </a:r>
            <a:endParaRPr lang="ru-RU" dirty="0"/>
          </a:p>
        </p:txBody>
      </p:sp>
      <p:sp>
        <p:nvSpPr>
          <p:cNvPr id="3" name="Объект 2"/>
          <p:cNvSpPr>
            <a:spLocks noGrp="1"/>
          </p:cNvSpPr>
          <p:nvPr>
            <p:ph idx="1"/>
          </p:nvPr>
        </p:nvSpPr>
        <p:spPr>
          <a:xfrm>
            <a:off x="471055" y="1357745"/>
            <a:ext cx="9961417" cy="5223164"/>
          </a:xfrm>
        </p:spPr>
        <p:txBody>
          <a:bodyPr>
            <a:normAutofit/>
          </a:bodyPr>
          <a:lstStyle/>
          <a:p>
            <a:r>
              <a:rPr lang="ru-RU" sz="2000" dirty="0" smtClean="0">
                <a:hlinkClick r:id="rId2" action="ppaction://hlinksldjump"/>
              </a:rPr>
              <a:t>Понятие множество </a:t>
            </a:r>
            <a:endParaRPr lang="ru-RU" sz="2000" dirty="0" smtClean="0"/>
          </a:p>
          <a:p>
            <a:r>
              <a:rPr lang="ru-RU" sz="2000" dirty="0" smtClean="0">
                <a:hlinkClick r:id="rId3" action="ppaction://hlinksldjump"/>
              </a:rPr>
              <a:t>Понятие парадокс</a:t>
            </a:r>
            <a:endParaRPr lang="ru-RU" sz="2000" dirty="0" smtClean="0"/>
          </a:p>
          <a:p>
            <a:r>
              <a:rPr lang="ru-RU" sz="2000" dirty="0" smtClean="0">
                <a:hlinkClick r:id="rId4" action="ppaction://hlinksldjump"/>
              </a:rPr>
              <a:t>Цель работы и задача </a:t>
            </a:r>
            <a:endParaRPr lang="ru-RU" sz="2000" dirty="0" smtClean="0"/>
          </a:p>
          <a:p>
            <a:r>
              <a:rPr lang="ru-RU" sz="2000" dirty="0" smtClean="0">
                <a:hlinkClick r:id="rId5" action="ppaction://hlinksldjump"/>
              </a:rPr>
              <a:t>Парадокс </a:t>
            </a:r>
            <a:r>
              <a:rPr lang="ru-RU" sz="2000" dirty="0" err="1" smtClean="0">
                <a:hlinkClick r:id="rId5" action="ppaction://hlinksldjump"/>
              </a:rPr>
              <a:t>Бурали-Форти</a:t>
            </a:r>
            <a:endParaRPr lang="ru-RU" sz="2000" dirty="0" smtClean="0"/>
          </a:p>
          <a:p>
            <a:r>
              <a:rPr lang="ru-RU" sz="2000" dirty="0" smtClean="0">
                <a:hlinkClick r:id="rId6" action="ppaction://hlinksldjump"/>
              </a:rPr>
              <a:t>Парадокс Кантора </a:t>
            </a:r>
            <a:endParaRPr lang="ru-RU" sz="2000" dirty="0" smtClean="0"/>
          </a:p>
          <a:p>
            <a:r>
              <a:rPr lang="ru-RU" sz="2000" dirty="0" smtClean="0">
                <a:hlinkClick r:id="rId7" action="ppaction://hlinksldjump"/>
              </a:rPr>
              <a:t>Парадокс Рассела </a:t>
            </a:r>
            <a:endParaRPr lang="ru-RU" sz="2000" dirty="0" smtClean="0"/>
          </a:p>
          <a:p>
            <a:r>
              <a:rPr lang="ru-RU" sz="2000" dirty="0">
                <a:hlinkClick r:id="rId8" action="ppaction://hlinksldjump"/>
              </a:rPr>
              <a:t>Парадокс </a:t>
            </a:r>
            <a:r>
              <a:rPr lang="ru-RU" sz="2000" dirty="0" err="1">
                <a:hlinkClick r:id="rId8" action="ppaction://hlinksldjump"/>
              </a:rPr>
              <a:t>Тристрама</a:t>
            </a:r>
            <a:r>
              <a:rPr lang="ru-RU" sz="2000" dirty="0">
                <a:hlinkClick r:id="rId8" action="ppaction://hlinksldjump"/>
              </a:rPr>
              <a:t> </a:t>
            </a:r>
            <a:r>
              <a:rPr lang="ru-RU" sz="2000" dirty="0" err="1" smtClean="0">
                <a:hlinkClick r:id="rId8" action="ppaction://hlinksldjump"/>
              </a:rPr>
              <a:t>Шенди</a:t>
            </a:r>
            <a:endParaRPr lang="ru-RU" sz="2000" dirty="0" smtClean="0"/>
          </a:p>
          <a:p>
            <a:r>
              <a:rPr lang="ru-RU" sz="2000" dirty="0" smtClean="0">
                <a:hlinkClick r:id="rId9" action="ppaction://hlinksldjump"/>
              </a:rPr>
              <a:t>Парадокс Ришара</a:t>
            </a:r>
            <a:endParaRPr lang="ru-RU" sz="2000" dirty="0" smtClean="0"/>
          </a:p>
          <a:p>
            <a:r>
              <a:rPr lang="ru-RU" sz="2000" dirty="0">
                <a:hlinkClick r:id="rId10" action="ppaction://hlinksldjump"/>
              </a:rPr>
              <a:t>Парадокс (теорема) </a:t>
            </a:r>
            <a:r>
              <a:rPr lang="ru-RU" sz="2000" dirty="0" err="1">
                <a:hlinkClick r:id="rId10" action="ppaction://hlinksldjump"/>
              </a:rPr>
              <a:t>Банаха</a:t>
            </a:r>
            <a:r>
              <a:rPr lang="ru-RU" sz="2000" dirty="0">
                <a:hlinkClick r:id="rId10" action="ppaction://hlinksldjump"/>
              </a:rPr>
              <a:t>-Тарского или парадокс удвоения </a:t>
            </a:r>
            <a:r>
              <a:rPr lang="ru-RU" sz="2000" dirty="0" smtClean="0">
                <a:hlinkClick r:id="rId10" action="ppaction://hlinksldjump"/>
              </a:rPr>
              <a:t>шара</a:t>
            </a:r>
            <a:endParaRPr lang="ru-RU" sz="2000" dirty="0" smtClean="0"/>
          </a:p>
          <a:p>
            <a:r>
              <a:rPr lang="ru-RU" sz="2000" dirty="0">
                <a:hlinkClick r:id="rId11" action="ppaction://hlinksldjump"/>
              </a:rPr>
              <a:t>Парадокс </a:t>
            </a:r>
            <a:r>
              <a:rPr lang="ru-RU" sz="2000" dirty="0" err="1" smtClean="0">
                <a:hlinkClick r:id="rId11" action="ppaction://hlinksldjump"/>
              </a:rPr>
              <a:t>Греллинга</a:t>
            </a:r>
            <a:r>
              <a:rPr lang="ru-RU" sz="2000" dirty="0" smtClean="0">
                <a:hlinkClick r:id="rId11" action="ppaction://hlinksldjump"/>
              </a:rPr>
              <a:t>-Нельсона</a:t>
            </a:r>
            <a:endParaRPr lang="ru-RU" sz="2000" dirty="0" smtClean="0"/>
          </a:p>
          <a:p>
            <a:r>
              <a:rPr lang="ru-RU" sz="2000" dirty="0">
                <a:hlinkClick r:id="rId12" action="ppaction://hlinksldjump"/>
              </a:rPr>
              <a:t>Парадокс </a:t>
            </a:r>
            <a:r>
              <a:rPr lang="ru-RU" sz="2000" dirty="0" err="1" smtClean="0">
                <a:hlinkClick r:id="rId12" action="ppaction://hlinksldjump"/>
              </a:rPr>
              <a:t>Скулема</a:t>
            </a:r>
            <a:endParaRPr lang="ru-RU" sz="2000" dirty="0" smtClean="0"/>
          </a:p>
          <a:p>
            <a:r>
              <a:rPr lang="ru-RU" sz="2000" dirty="0" smtClean="0">
                <a:hlinkClick r:id="rId13" action="ppaction://hlinksldjump"/>
              </a:rPr>
              <a:t>Разрешение парадоксов </a:t>
            </a:r>
            <a:endParaRPr lang="ru-RU" sz="2000" dirty="0"/>
          </a:p>
        </p:txBody>
      </p:sp>
    </p:spTree>
    <p:extLst>
      <p:ext uri="{BB962C8B-B14F-4D97-AF65-F5344CB8AC3E}">
        <p14:creationId xmlns:p14="http://schemas.microsoft.com/office/powerpoint/2010/main" val="469272477"/>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4" y="2867891"/>
            <a:ext cx="9339502" cy="1320800"/>
          </a:xfrm>
        </p:spPr>
        <p:txBody>
          <a:bodyPr>
            <a:noAutofit/>
          </a:bodyPr>
          <a:lstStyle/>
          <a:p>
            <a:pPr algn="ctr"/>
            <a:r>
              <a:rPr lang="ru-RU" sz="6600" dirty="0" smtClean="0"/>
              <a:t>Спасибо за внимание!!</a:t>
            </a:r>
            <a:endParaRPr lang="ru-RU" sz="6600" dirty="0"/>
          </a:p>
        </p:txBody>
      </p:sp>
    </p:spTree>
    <p:extLst>
      <p:ext uri="{BB962C8B-B14F-4D97-AF65-F5344CB8AC3E}">
        <p14:creationId xmlns:p14="http://schemas.microsoft.com/office/powerpoint/2010/main" val="3024779322"/>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13708" y="4073236"/>
            <a:ext cx="7744691" cy="2784763"/>
          </a:xfrm>
        </p:spPr>
        <p:txBody>
          <a:bodyPr>
            <a:normAutofit fontScale="85000" lnSpcReduction="10000"/>
          </a:bodyPr>
          <a:lstStyle/>
          <a:p>
            <a:pPr marL="0" indent="0">
              <a:buNone/>
            </a:pPr>
            <a:r>
              <a:rPr lang="ru-RU" sz="4000" dirty="0"/>
              <a:t>Множество – раздел математики, в котором изучаются свойства множеств – совокупностей элементов произвольной природы, обладающих каким-либо общим свойством.</a:t>
            </a:r>
            <a:endParaRPr lang="ru-RU" sz="4000" dirty="0"/>
          </a:p>
        </p:txBody>
      </p:sp>
      <p:pic>
        <p:nvPicPr>
          <p:cNvPr id="4" name="Рисунок 3"/>
          <p:cNvPicPr>
            <a:picLocks noChangeAspect="1"/>
          </p:cNvPicPr>
          <p:nvPr/>
        </p:nvPicPr>
        <p:blipFill>
          <a:blip r:embed="rId2"/>
          <a:stretch>
            <a:fillRect/>
          </a:stretch>
        </p:blipFill>
        <p:spPr>
          <a:xfrm>
            <a:off x="0" y="0"/>
            <a:ext cx="3408218" cy="3976255"/>
          </a:xfrm>
          <a:prstGeom prst="rect">
            <a:avLst/>
          </a:prstGeom>
        </p:spPr>
      </p:pic>
      <p:pic>
        <p:nvPicPr>
          <p:cNvPr id="5" name="Рисунок 4"/>
          <p:cNvPicPr>
            <a:picLocks noChangeAspect="1"/>
          </p:cNvPicPr>
          <p:nvPr/>
        </p:nvPicPr>
        <p:blipFill>
          <a:blip r:embed="rId3"/>
          <a:stretch>
            <a:fillRect/>
          </a:stretch>
        </p:blipFill>
        <p:spPr>
          <a:xfrm>
            <a:off x="7509164" y="0"/>
            <a:ext cx="4682836" cy="3121891"/>
          </a:xfrm>
          <a:prstGeom prst="rect">
            <a:avLst/>
          </a:prstGeom>
        </p:spPr>
      </p:pic>
      <p:sp>
        <p:nvSpPr>
          <p:cNvPr id="6" name="TextBox 5"/>
          <p:cNvSpPr txBox="1"/>
          <p:nvPr/>
        </p:nvSpPr>
        <p:spPr>
          <a:xfrm>
            <a:off x="4110567" y="484909"/>
            <a:ext cx="3160375" cy="584775"/>
          </a:xfrm>
          <a:prstGeom prst="rect">
            <a:avLst/>
          </a:prstGeom>
          <a:noFill/>
        </p:spPr>
        <p:txBody>
          <a:bodyPr wrap="square" rtlCol="0">
            <a:spAutoFit/>
          </a:bodyPr>
          <a:lstStyle/>
          <a:p>
            <a:r>
              <a:rPr lang="ru-RU" sz="3200" dirty="0" smtClean="0"/>
              <a:t>Георг Кантор</a:t>
            </a:r>
            <a:endParaRPr lang="ru-RU" sz="3200" dirty="0"/>
          </a:p>
        </p:txBody>
      </p:sp>
      <p:sp>
        <p:nvSpPr>
          <p:cNvPr id="7" name="Стрелка влево 6"/>
          <p:cNvSpPr/>
          <p:nvPr/>
        </p:nvSpPr>
        <p:spPr>
          <a:xfrm>
            <a:off x="3495579" y="581890"/>
            <a:ext cx="614988"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6860117" y="1323684"/>
            <a:ext cx="620760" cy="544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495579" y="1417674"/>
            <a:ext cx="3364538" cy="584775"/>
          </a:xfrm>
          <a:prstGeom prst="rect">
            <a:avLst/>
          </a:prstGeom>
          <a:noFill/>
        </p:spPr>
        <p:txBody>
          <a:bodyPr wrap="square" rtlCol="0">
            <a:spAutoFit/>
          </a:bodyPr>
          <a:lstStyle/>
          <a:p>
            <a:r>
              <a:rPr lang="ru-RU" sz="3200" dirty="0" smtClean="0"/>
              <a:t>Бертран Рассел</a:t>
            </a:r>
            <a:endParaRPr lang="ru-RU" sz="3200" dirty="0"/>
          </a:p>
        </p:txBody>
      </p:sp>
      <p:sp>
        <p:nvSpPr>
          <p:cNvPr id="10" name="Управляющая кнопка: назад 9">
            <a:hlinkClick r:id="rId4" action="ppaction://hlinksldjump" highlightClick="1"/>
          </p:cNvPr>
          <p:cNvSpPr/>
          <p:nvPr/>
        </p:nvSpPr>
        <p:spPr>
          <a:xfrm>
            <a:off x="11208326" y="5971309"/>
            <a:ext cx="526473" cy="512618"/>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758661387"/>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6473" y="457200"/>
            <a:ext cx="9906000" cy="6068291"/>
          </a:xfrm>
        </p:spPr>
        <p:txBody>
          <a:bodyPr>
            <a:normAutofit/>
          </a:bodyPr>
          <a:lstStyle/>
          <a:p>
            <a:pPr marL="457200" lvl="1" indent="0">
              <a:buNone/>
            </a:pPr>
            <a:r>
              <a:rPr lang="ru-RU" sz="3200" dirty="0" smtClean="0"/>
              <a:t>	</a:t>
            </a:r>
            <a:r>
              <a:rPr lang="ru-RU" sz="3600" dirty="0" smtClean="0"/>
              <a:t>Парадоксы </a:t>
            </a:r>
            <a:r>
              <a:rPr lang="ru-RU" sz="3600" dirty="0"/>
              <a:t>(логики и теории множеств) — (греч. </a:t>
            </a:r>
            <a:r>
              <a:rPr lang="ru-RU" sz="3600" dirty="0" err="1"/>
              <a:t>image</a:t>
            </a:r>
            <a:r>
              <a:rPr lang="ru-RU" sz="3600" dirty="0"/>
              <a:t> — неожиданный) — формально-логические противоречия, которые возникают в содержательные множества теории и формальной логике при сохранении логической правильности рассуждения. Парадоксы возникают тогда, когда два взаимоисключающих (противоречащих) суждения оказываются в равной мере доказуемыми. </a:t>
            </a:r>
          </a:p>
        </p:txBody>
      </p:sp>
      <p:pic>
        <p:nvPicPr>
          <p:cNvPr id="4" name="Рисунок 3"/>
          <p:cNvPicPr>
            <a:picLocks noChangeAspect="1"/>
          </p:cNvPicPr>
          <p:nvPr/>
        </p:nvPicPr>
        <p:blipFill>
          <a:blip r:embed="rId2"/>
          <a:stretch>
            <a:fillRect/>
          </a:stretch>
        </p:blipFill>
        <p:spPr>
          <a:xfrm>
            <a:off x="11226403" y="6026727"/>
            <a:ext cx="625643" cy="498764"/>
          </a:xfrm>
          <a:prstGeom prst="rect">
            <a:avLst/>
          </a:prstGeom>
        </p:spPr>
      </p:pic>
    </p:spTree>
    <p:extLst>
      <p:ext uri="{BB962C8B-B14F-4D97-AF65-F5344CB8AC3E}">
        <p14:creationId xmlns:p14="http://schemas.microsoft.com/office/powerpoint/2010/main" val="3985079098"/>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7308" y="554183"/>
            <a:ext cx="9822873" cy="5985162"/>
          </a:xfrm>
        </p:spPr>
        <p:txBody>
          <a:bodyPr>
            <a:normAutofit/>
          </a:bodyPr>
          <a:lstStyle/>
          <a:p>
            <a:pPr marL="0" indent="0">
              <a:buNone/>
            </a:pPr>
            <a:r>
              <a:rPr lang="ru-RU" sz="4000" dirty="0"/>
              <a:t>	</a:t>
            </a:r>
            <a:r>
              <a:rPr lang="ru-RU" sz="4000" i="1" dirty="0" smtClean="0"/>
              <a:t>Цель</a:t>
            </a:r>
            <a:r>
              <a:rPr lang="ru-RU" sz="4000" dirty="0" smtClean="0"/>
              <a:t> </a:t>
            </a:r>
            <a:r>
              <a:rPr lang="ru-RU" sz="4000" dirty="0"/>
              <a:t>- изучение парадоксов теории множеств как наследников античных антиномий и вполне логичных следствий перехода к новому уровню абстракции — бесконечности</a:t>
            </a:r>
            <a:r>
              <a:rPr lang="ru-RU" sz="4000" dirty="0" smtClean="0"/>
              <a:t>.</a:t>
            </a:r>
          </a:p>
          <a:p>
            <a:pPr marL="0" indent="0">
              <a:buNone/>
            </a:pPr>
            <a:r>
              <a:rPr lang="ru-RU" sz="4000" dirty="0"/>
              <a:t>	</a:t>
            </a:r>
            <a:r>
              <a:rPr lang="ru-RU" sz="4000" i="1" dirty="0" smtClean="0"/>
              <a:t>Задача</a:t>
            </a:r>
            <a:r>
              <a:rPr lang="ru-RU" sz="4000" dirty="0" smtClean="0"/>
              <a:t> </a:t>
            </a:r>
            <a:r>
              <a:rPr lang="ru-RU" sz="4000" dirty="0"/>
              <a:t>— рассмотреть основные парадоксы, их философскую интерпретацию</a:t>
            </a:r>
            <a:r>
              <a:rPr lang="ru-RU" dirty="0"/>
              <a:t>.</a:t>
            </a:r>
          </a:p>
        </p:txBody>
      </p:sp>
      <p:sp>
        <p:nvSpPr>
          <p:cNvPr id="4" name="Управляющая кнопка: назад 3">
            <a:hlinkClick r:id="rId2" action="ppaction://hlinksldjump" highlightClick="1"/>
          </p:cNvPr>
          <p:cNvSpPr/>
          <p:nvPr/>
        </p:nvSpPr>
        <p:spPr>
          <a:xfrm>
            <a:off x="11166764" y="6026727"/>
            <a:ext cx="568036" cy="4572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1436304"/>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Парадокс </a:t>
            </a:r>
            <a:r>
              <a:rPr lang="ru-RU" dirty="0" err="1"/>
              <a:t>Бурали-Форти</a:t>
            </a:r>
            <a:endParaRPr lang="ru-RU" dirty="0"/>
          </a:p>
        </p:txBody>
      </p:sp>
      <p:sp>
        <p:nvSpPr>
          <p:cNvPr id="3" name="Объект 2"/>
          <p:cNvSpPr>
            <a:spLocks noGrp="1"/>
          </p:cNvSpPr>
          <p:nvPr>
            <p:ph idx="1"/>
          </p:nvPr>
        </p:nvSpPr>
        <p:spPr>
          <a:xfrm>
            <a:off x="332509" y="1593273"/>
            <a:ext cx="10848109" cy="5015345"/>
          </a:xfrm>
        </p:spPr>
        <p:txBody>
          <a:bodyPr>
            <a:normAutofit fontScale="92500"/>
          </a:bodyPr>
          <a:lstStyle/>
          <a:p>
            <a:pPr marL="0" indent="0">
              <a:buNone/>
            </a:pPr>
            <a:r>
              <a:rPr lang="ru-RU" sz="2400" dirty="0" smtClean="0"/>
              <a:t>	Если </a:t>
            </a:r>
            <a:r>
              <a:rPr lang="ru-RU" sz="2400" dirty="0"/>
              <a:t>x — произвольное множество порядковых чисел, то множество-сумма </a:t>
            </a:r>
            <a:r>
              <a:rPr lang="ru-RU" sz="2400" dirty="0" err="1"/>
              <a:t>Ux</a:t>
            </a:r>
            <a:r>
              <a:rPr lang="ru-RU" sz="2400" dirty="0"/>
              <a:t> есть порядковое число, большее или равное каждому из элементов x. Предположим теперь, что Ω — множество всех порядковых чисел. Тогда UΩ— порядковое число, большее или равное любому из чисел в Ω. Но тогда и UΩ∪{</a:t>
            </a:r>
            <a:r>
              <a:rPr lang="ru-RU" sz="2400" dirty="0" smtClean="0"/>
              <a:t>UΩ</a:t>
            </a:r>
            <a:r>
              <a:rPr lang="ru-RU" sz="2400" dirty="0"/>
              <a:t>}= UΩ+1 — порядковое число, причём уже строго большее, а значит, и не равное любому из чисел в Ω. Но это противоречит условию, по которому Ω — множество всех порядковых чисел.</a:t>
            </a:r>
          </a:p>
          <a:p>
            <a:pPr marL="0" indent="0">
              <a:buNone/>
            </a:pPr>
            <a:r>
              <a:rPr lang="ru-RU" sz="2400" dirty="0" smtClean="0"/>
              <a:t>	Сущность </a:t>
            </a:r>
            <a:r>
              <a:rPr lang="ru-RU" sz="2400" dirty="0"/>
              <a:t>же парадокса в том, что при образовании множества всех порядковых чисел образуется новый порядковый тип, которого ещё не было среди «всех» трансфинитных порядковых чисел, существовавших до образования множества всех порядковых чисел. Этот парадокс был обнаружен самим Кантором, независимо открыт и опубликован итальянским математиком </a:t>
            </a:r>
            <a:r>
              <a:rPr lang="ru-RU" sz="2400" dirty="0" err="1"/>
              <a:t>Бурали-Форти</a:t>
            </a:r>
            <a:r>
              <a:rPr lang="ru-RU" sz="2400" dirty="0"/>
              <a:t>, ошибки же последнего были исправлены Расселом, после чего формулировка приобрела окончательный вид </a:t>
            </a:r>
            <a:r>
              <a:rPr lang="ru-RU" sz="2400" dirty="0" smtClean="0"/>
              <a:t>.</a:t>
            </a:r>
            <a:endParaRPr lang="ru-RU" sz="2400" dirty="0"/>
          </a:p>
          <a:p>
            <a:pPr marL="0" indent="0">
              <a:buNone/>
            </a:pPr>
            <a:endParaRPr lang="ru-RU" dirty="0"/>
          </a:p>
        </p:txBody>
      </p:sp>
      <p:sp>
        <p:nvSpPr>
          <p:cNvPr id="4" name="Управляющая кнопка: назад 3">
            <a:hlinkClick r:id="rId2" action="ppaction://hlinksldjump" highlightClick="1"/>
          </p:cNvPr>
          <p:cNvSpPr/>
          <p:nvPr/>
        </p:nvSpPr>
        <p:spPr>
          <a:xfrm>
            <a:off x="11346872" y="6206836"/>
            <a:ext cx="526473" cy="401782"/>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292007525"/>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Парадокс </a:t>
            </a:r>
            <a:r>
              <a:rPr lang="ru-RU" dirty="0" smtClean="0"/>
              <a:t>Кантора </a:t>
            </a:r>
            <a:endParaRPr lang="ru-RU"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263237" y="1270000"/>
                <a:ext cx="11055927" cy="5324764"/>
              </a:xfrm>
            </p:spPr>
            <p:txBody>
              <a:bodyPr>
                <a:noAutofit/>
              </a:bodyPr>
              <a:lstStyle/>
              <a:p>
                <a:pPr marL="0" indent="0">
                  <a:buNone/>
                </a:pPr>
                <a:r>
                  <a:rPr lang="ru-RU" sz="2400" dirty="0" smtClean="0"/>
                  <a:t>	</a:t>
                </a:r>
                <a:r>
                  <a:rPr lang="ru-RU" sz="2600" dirty="0" smtClean="0"/>
                  <a:t>Предположим</a:t>
                </a:r>
                <a:r>
                  <a:rPr lang="ru-RU" sz="2600" dirty="0" smtClean="0"/>
                  <a:t>, что множество всех множеств V= {</a:t>
                </a:r>
                <a:r>
                  <a:rPr lang="ru-RU" sz="2600" dirty="0" err="1"/>
                  <a:t>x│x</a:t>
                </a:r>
                <a:r>
                  <a:rPr lang="ru-RU" sz="2600" dirty="0"/>
                  <a:t>=x} существует. В этом случае </a:t>
                </a:r>
                <a:r>
                  <a:rPr lang="ru-RU" sz="2600" dirty="0" smtClean="0"/>
                  <a:t>справедливо </a:t>
                </a:r>
                <a14:m>
                  <m:oMath xmlns:m="http://schemas.openxmlformats.org/officeDocument/2006/math">
                    <m:sSub>
                      <m:sSubPr>
                        <m:ctrlPr>
                          <a:rPr lang="ru-RU" sz="2600" i="1" smtClean="0">
                            <a:latin typeface="Cambria Math" panose="02040503050406030204" pitchFamily="18" charset="0"/>
                          </a:rPr>
                        </m:ctrlPr>
                      </m:sSubPr>
                      <m:e>
                        <m:r>
                          <a:rPr lang="ru-RU" sz="2600" i="1" smtClean="0">
                            <a:latin typeface="Cambria Math" panose="02040503050406030204" pitchFamily="18" charset="0"/>
                            <a:ea typeface="Cambria Math" panose="02040503050406030204" pitchFamily="18" charset="0"/>
                          </a:rPr>
                          <m:t>∀</m:t>
                        </m:r>
                      </m:e>
                      <m:sub>
                        <m:r>
                          <a:rPr lang="en-US" sz="2600" b="0" i="1" smtClean="0">
                            <a:latin typeface="Cambria Math" panose="02040503050406030204" pitchFamily="18" charset="0"/>
                          </a:rPr>
                          <m:t>𝑥</m:t>
                        </m:r>
                      </m:sub>
                    </m:sSub>
                    <m:sSub>
                      <m:sSubPr>
                        <m:ctrlPr>
                          <a:rPr lang="ru-RU" sz="2600" i="1" smtClean="0">
                            <a:latin typeface="Cambria Math" panose="02040503050406030204" pitchFamily="18" charset="0"/>
                          </a:rPr>
                        </m:ctrlPr>
                      </m:sSubPr>
                      <m:e>
                        <m:r>
                          <a:rPr lang="ru-RU" sz="2600" i="1" smtClean="0">
                            <a:latin typeface="Cambria Math" panose="02040503050406030204" pitchFamily="18" charset="0"/>
                            <a:ea typeface="Cambria Math" panose="02040503050406030204" pitchFamily="18" charset="0"/>
                          </a:rPr>
                          <m:t>∀</m:t>
                        </m:r>
                      </m:e>
                      <m:sub>
                        <m:r>
                          <a:rPr lang="en-US" sz="2600" b="0" i="1" smtClean="0">
                            <a:latin typeface="Cambria Math" panose="02040503050406030204" pitchFamily="18" charset="0"/>
                          </a:rPr>
                          <m:t>𝑦</m:t>
                        </m:r>
                      </m:sub>
                    </m:sSub>
                    <m:r>
                      <a:rPr lang="en-US" sz="2600" b="0" i="1" smtClean="0">
                        <a:latin typeface="Cambria Math" panose="02040503050406030204" pitchFamily="18" charset="0"/>
                      </a:rPr>
                      <m:t>(</m:t>
                    </m:r>
                    <m:r>
                      <a:rPr lang="en-US" sz="2600" b="0" i="1" smtClean="0">
                        <a:latin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𝜖</m:t>
                    </m:r>
                    <m:r>
                      <a:rPr lang="en-US" sz="2600" b="0" i="1" smtClean="0">
                        <a:latin typeface="Cambria Math" panose="02040503050406030204" pitchFamily="18" charset="0"/>
                        <a:ea typeface="Cambria Math" panose="02040503050406030204" pitchFamily="18" charset="0"/>
                      </a:rPr>
                      <m:t>𝑡</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𝜖</m:t>
                    </m:r>
                    <m:r>
                      <a:rPr lang="en-US" sz="2600" b="0" i="1" smtClean="0">
                        <a:latin typeface="Cambria Math" panose="02040503050406030204" pitchFamily="18" charset="0"/>
                        <a:ea typeface="Cambria Math" panose="02040503050406030204" pitchFamily="18" charset="0"/>
                      </a:rPr>
                      <m:t>𝑉</m:t>
                    </m:r>
                    <m:r>
                      <a:rPr lang="en-US" sz="2600" b="0" i="1" smtClean="0">
                        <a:latin typeface="Cambria Math" panose="02040503050406030204" pitchFamily="18" charset="0"/>
                        <a:ea typeface="Cambria Math" panose="02040503050406030204" pitchFamily="18" charset="0"/>
                      </a:rPr>
                      <m:t>)</m:t>
                    </m:r>
                  </m:oMath>
                </a14:m>
                <a:r>
                  <a:rPr lang="ru-RU" sz="2600" dirty="0" smtClean="0"/>
                  <a:t>, </a:t>
                </a:r>
                <a:r>
                  <a:rPr lang="ru-RU" sz="2600" dirty="0"/>
                  <a:t>то есть всякое множество t является подмножеством V. Но из этого следует </a:t>
                </a:r>
                <a14:m>
                  <m:oMath xmlns:m="http://schemas.openxmlformats.org/officeDocument/2006/math">
                    <m:sSub>
                      <m:sSubPr>
                        <m:ctrlPr>
                          <a:rPr lang="ru-RU" sz="2600" i="1" smtClean="0">
                            <a:latin typeface="Cambria Math" panose="02040503050406030204" pitchFamily="18" charset="0"/>
                          </a:rPr>
                        </m:ctrlPr>
                      </m:sSubPr>
                      <m:e>
                        <m:r>
                          <a:rPr lang="ru-RU" sz="2600" i="1" smtClean="0">
                            <a:latin typeface="Cambria Math" panose="02040503050406030204" pitchFamily="18" charset="0"/>
                            <a:ea typeface="Cambria Math" panose="02040503050406030204" pitchFamily="18" charset="0"/>
                          </a:rPr>
                          <m:t>∀</m:t>
                        </m:r>
                      </m:e>
                      <m:sub>
                        <m:r>
                          <a:rPr lang="en-US" sz="2600" b="0" i="1" smtClean="0">
                            <a:latin typeface="Cambria Math" panose="02040503050406030204" pitchFamily="18" charset="0"/>
                          </a:rPr>
                          <m:t>𝑡</m:t>
                        </m:r>
                      </m:sub>
                    </m:sSub>
                  </m:oMath>
                </a14:m>
                <a:r>
                  <a:rPr lang="ru-RU" sz="2600" dirty="0" smtClean="0"/>
                  <a:t> </a:t>
                </a:r>
                <a:r>
                  <a:rPr lang="ru-RU" sz="2600" dirty="0"/>
                  <a:t>|t|≤|V| — мощность любого множества не превосходит мощности V. Но в силу аксиомы множества всех подмножеств, для V, как и любого множества, существует множество всех подмножеств P(V), и по теореме Кантора |P(V</a:t>
                </a:r>
                <a:r>
                  <a:rPr lang="ru-RU" sz="2600" dirty="0" smtClean="0"/>
                  <a:t>)|=</a:t>
                </a:r>
                <a14:m>
                  <m:oMath xmlns:m="http://schemas.openxmlformats.org/officeDocument/2006/math">
                    <m:sSup>
                      <m:sSupPr>
                        <m:ctrlPr>
                          <a:rPr lang="ru-RU" sz="2600" i="1" smtClean="0">
                            <a:latin typeface="Cambria Math" panose="02040503050406030204" pitchFamily="18" charset="0"/>
                          </a:rPr>
                        </m:ctrlPr>
                      </m:sSupPr>
                      <m:e>
                        <m:r>
                          <a:rPr lang="en-US" sz="2600" b="0" i="1" smtClean="0">
                            <a:latin typeface="Cambria Math" panose="02040503050406030204" pitchFamily="18" charset="0"/>
                          </a:rPr>
                          <m:t>2</m:t>
                        </m:r>
                      </m:e>
                      <m:sup>
                        <m:d>
                          <m:dPr>
                            <m:begChr m:val="|"/>
                            <m:endChr m:val="|"/>
                            <m:ctrlPr>
                              <a:rPr lang="ru-RU" sz="2600" i="1" smtClean="0">
                                <a:latin typeface="Cambria Math" panose="02040503050406030204" pitchFamily="18" charset="0"/>
                              </a:rPr>
                            </m:ctrlPr>
                          </m:dPr>
                          <m:e>
                            <m:r>
                              <a:rPr lang="en-US" sz="2600" b="0" i="1" smtClean="0">
                                <a:latin typeface="Cambria Math" panose="02040503050406030204" pitchFamily="18" charset="0"/>
                              </a:rPr>
                              <m:t>𝑉</m:t>
                            </m:r>
                          </m:e>
                        </m:d>
                      </m:sup>
                    </m:sSup>
                  </m:oMath>
                </a14:m>
                <a:r>
                  <a:rPr lang="ru-RU" sz="2600" dirty="0" smtClean="0"/>
                  <a:t> </a:t>
                </a:r>
                <a:r>
                  <a:rPr lang="ru-RU" sz="2600" dirty="0"/>
                  <a:t>&gt;|V|, что противоречит предыдущему утверждению. Следовательно, V не может существовать, что вступает в противоречие с «наивной» гипотезой о том, что любое синтаксически корректное логическое условие определяет множество, то есть что </a:t>
                </a:r>
                <a14:m>
                  <m:oMath xmlns:m="http://schemas.openxmlformats.org/officeDocument/2006/math">
                    <m:sSub>
                      <m:sSubPr>
                        <m:ctrlPr>
                          <a:rPr lang="ru-RU" sz="2600" i="1" smtClean="0">
                            <a:latin typeface="Cambria Math" panose="02040503050406030204" pitchFamily="18" charset="0"/>
                          </a:rPr>
                        </m:ctrlPr>
                      </m:sSubPr>
                      <m:e>
                        <m:r>
                          <a:rPr lang="ru-RU" sz="2600" i="1" smtClean="0">
                            <a:latin typeface="Cambria Math" panose="02040503050406030204" pitchFamily="18" charset="0"/>
                            <a:ea typeface="Cambria Math" panose="02040503050406030204" pitchFamily="18" charset="0"/>
                          </a:rPr>
                          <m:t>∃</m:t>
                        </m:r>
                      </m:e>
                      <m:sub>
                        <m:r>
                          <a:rPr lang="en-US" sz="2600" b="0" i="1" smtClean="0">
                            <a:latin typeface="Cambria Math" panose="02040503050406030204" pitchFamily="18" charset="0"/>
                          </a:rPr>
                          <m:t>𝑦</m:t>
                        </m:r>
                      </m:sub>
                    </m:sSub>
                    <m:sSub>
                      <m:sSubPr>
                        <m:ctrlPr>
                          <a:rPr lang="ru-RU" sz="2600" i="1" smtClean="0">
                            <a:latin typeface="Cambria Math" panose="02040503050406030204" pitchFamily="18" charset="0"/>
                          </a:rPr>
                        </m:ctrlPr>
                      </m:sSubPr>
                      <m:e>
                        <m:r>
                          <a:rPr lang="ru-RU" sz="2600" i="1" smtClean="0">
                            <a:latin typeface="Cambria Math" panose="02040503050406030204" pitchFamily="18" charset="0"/>
                            <a:ea typeface="Cambria Math" panose="02040503050406030204" pitchFamily="18" charset="0"/>
                          </a:rPr>
                          <m:t>∀</m:t>
                        </m:r>
                      </m:e>
                      <m:sub>
                        <m:r>
                          <a:rPr lang="en-US" sz="2600" b="0" i="1" smtClean="0">
                            <a:latin typeface="Cambria Math" panose="02040503050406030204" pitchFamily="18" charset="0"/>
                          </a:rPr>
                          <m:t>𝑧</m:t>
                        </m:r>
                      </m:sub>
                    </m:sSub>
                  </m:oMath>
                </a14:m>
                <a:r>
                  <a:rPr lang="ru-RU" sz="2600" dirty="0" smtClean="0"/>
                  <a:t> </a:t>
                </a:r>
                <a:r>
                  <a:rPr lang="ru-RU" sz="2600" dirty="0"/>
                  <a:t>(</a:t>
                </a:r>
                <a:r>
                  <a:rPr lang="ru-RU" sz="2600" dirty="0" err="1"/>
                  <a:t>zϵy↔A</a:t>
                </a:r>
                <a:r>
                  <a:rPr lang="ru-RU" sz="2600" dirty="0"/>
                  <a:t>) для любой формулы A, не содержащей y свободно. </a:t>
                </a: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263237" y="1270000"/>
                <a:ext cx="11055927" cy="5324764"/>
              </a:xfrm>
              <a:blipFill>
                <a:blip r:embed="rId2"/>
                <a:stretch>
                  <a:fillRect l="-992" t="-1030" r="-1268"/>
                </a:stretch>
              </a:blipFill>
            </p:spPr>
            <p:txBody>
              <a:bodyPr/>
              <a:lstStyle/>
              <a:p>
                <a:r>
                  <a:rPr lang="ru-RU">
                    <a:noFill/>
                  </a:rPr>
                  <a:t> </a:t>
                </a:r>
              </a:p>
            </p:txBody>
          </p:sp>
        </mc:Fallback>
      </mc:AlternateContent>
      <p:pic>
        <p:nvPicPr>
          <p:cNvPr id="4" name="Рисунок 3"/>
          <p:cNvPicPr>
            <a:picLocks noChangeAspect="1"/>
          </p:cNvPicPr>
          <p:nvPr/>
        </p:nvPicPr>
        <p:blipFill>
          <a:blip r:embed="rId3"/>
          <a:stretch>
            <a:fillRect/>
          </a:stretch>
        </p:blipFill>
        <p:spPr>
          <a:xfrm>
            <a:off x="11226403" y="6026727"/>
            <a:ext cx="625643" cy="498764"/>
          </a:xfrm>
          <a:prstGeom prst="rect">
            <a:avLst/>
          </a:prstGeom>
        </p:spPr>
      </p:pic>
    </p:spTree>
    <p:extLst>
      <p:ext uri="{BB962C8B-B14F-4D97-AF65-F5344CB8AC3E}">
        <p14:creationId xmlns:p14="http://schemas.microsoft.com/office/powerpoint/2010/main" val="347876578"/>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Парадокс Рассела </a:t>
            </a:r>
            <a:endParaRPr lang="ru-RU" dirty="0"/>
          </a:p>
        </p:txBody>
      </p:sp>
      <p:sp>
        <p:nvSpPr>
          <p:cNvPr id="3" name="Объект 2"/>
          <p:cNvSpPr>
            <a:spLocks noGrp="1"/>
          </p:cNvSpPr>
          <p:nvPr>
            <p:ph idx="1"/>
          </p:nvPr>
        </p:nvSpPr>
        <p:spPr>
          <a:xfrm>
            <a:off x="677333" y="1593273"/>
            <a:ext cx="9353357" cy="4849091"/>
          </a:xfrm>
        </p:spPr>
        <p:txBody>
          <a:bodyPr>
            <a:normAutofit lnSpcReduction="10000"/>
          </a:bodyPr>
          <a:lstStyle/>
          <a:p>
            <a:pPr marL="0" indent="0">
              <a:buNone/>
            </a:pPr>
            <a:r>
              <a:rPr lang="ru-RU" sz="3200" dirty="0"/>
              <a:t>Пусть K — множество всех множеств, которые не содержат себя в качестве своего элемента. Содержит ли K само себя в качестве элемента? Если да, то, по определению K, оно не должно быть элементом K — противоречие. Если нет — то, по определению K, оно должно быть элементом K — вновь противоречие. Данное утверждение логически выводится из парадокса Кантора, что показывает их </a:t>
            </a:r>
            <a:r>
              <a:rPr lang="ru-RU" sz="3200" dirty="0" smtClean="0"/>
              <a:t>взаимосвязь.</a:t>
            </a:r>
            <a:endParaRPr lang="ru-RU" sz="3200" dirty="0"/>
          </a:p>
        </p:txBody>
      </p:sp>
      <p:pic>
        <p:nvPicPr>
          <p:cNvPr id="4" name="Рисунок 3"/>
          <p:cNvPicPr>
            <a:picLocks noChangeAspect="1"/>
          </p:cNvPicPr>
          <p:nvPr/>
        </p:nvPicPr>
        <p:blipFill>
          <a:blip r:embed="rId2"/>
          <a:stretch>
            <a:fillRect/>
          </a:stretch>
        </p:blipFill>
        <p:spPr>
          <a:xfrm>
            <a:off x="11226403" y="6026727"/>
            <a:ext cx="625643" cy="498764"/>
          </a:xfrm>
          <a:prstGeom prst="rect">
            <a:avLst/>
          </a:prstGeom>
        </p:spPr>
      </p:pic>
    </p:spTree>
    <p:extLst>
      <p:ext uri="{BB962C8B-B14F-4D97-AF65-F5344CB8AC3E}">
        <p14:creationId xmlns:p14="http://schemas.microsoft.com/office/powerpoint/2010/main" val="2798672259"/>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Парадокс </a:t>
            </a:r>
            <a:r>
              <a:rPr lang="ru-RU" dirty="0" err="1"/>
              <a:t>Тристрама</a:t>
            </a:r>
            <a:r>
              <a:rPr lang="ru-RU" dirty="0"/>
              <a:t> </a:t>
            </a:r>
            <a:r>
              <a:rPr lang="ru-RU" dirty="0" err="1"/>
              <a:t>Шенди</a:t>
            </a:r>
            <a:endParaRPr lang="ru-RU" dirty="0"/>
          </a:p>
        </p:txBody>
      </p:sp>
      <p:sp>
        <p:nvSpPr>
          <p:cNvPr id="3" name="Объект 2"/>
          <p:cNvSpPr>
            <a:spLocks noGrp="1"/>
          </p:cNvSpPr>
          <p:nvPr>
            <p:ph idx="1"/>
          </p:nvPr>
        </p:nvSpPr>
        <p:spPr>
          <a:xfrm>
            <a:off x="277092" y="1454727"/>
            <a:ext cx="11416144" cy="5126181"/>
          </a:xfrm>
        </p:spPr>
        <p:txBody>
          <a:bodyPr>
            <a:normAutofit/>
          </a:bodyPr>
          <a:lstStyle/>
          <a:p>
            <a:pPr marL="0" indent="0">
              <a:buNone/>
            </a:pPr>
            <a:r>
              <a:rPr lang="ru-RU" dirty="0" smtClean="0"/>
              <a:t>	</a:t>
            </a:r>
            <a:r>
              <a:rPr lang="ru-RU" sz="2000" dirty="0" smtClean="0"/>
              <a:t>В </a:t>
            </a:r>
            <a:r>
              <a:rPr lang="ru-RU" sz="2000" dirty="0"/>
              <a:t>романе Стерна «Жизнь и мнения </a:t>
            </a:r>
            <a:r>
              <a:rPr lang="ru-RU" sz="2000" dirty="0" err="1"/>
              <a:t>Тристрама</a:t>
            </a:r>
            <a:r>
              <a:rPr lang="ru-RU" sz="2000" dirty="0"/>
              <a:t> </a:t>
            </a:r>
            <a:r>
              <a:rPr lang="ru-RU" sz="2000" dirty="0" err="1"/>
              <a:t>Шенди</a:t>
            </a:r>
            <a:r>
              <a:rPr lang="ru-RU" sz="2000" dirty="0"/>
              <a:t>, джентльмена» герой обнаруживает, что ему потребовался целый год, чтобы изложить события первого дня его жизни, и ещё один год понадобился, чтобы описать второй день. 	</a:t>
            </a:r>
            <a:endParaRPr lang="ru-RU" sz="2000" dirty="0" smtClean="0"/>
          </a:p>
          <a:p>
            <a:pPr marL="0" indent="0">
              <a:buNone/>
            </a:pPr>
            <a:r>
              <a:rPr lang="ru-RU" sz="2000" dirty="0" smtClean="0"/>
              <a:t>	События </a:t>
            </a:r>
            <a:r>
              <a:rPr lang="ru-RU" sz="2000" dirty="0"/>
              <a:t>n-</a:t>
            </a:r>
            <a:r>
              <a:rPr lang="ru-RU" sz="2000" dirty="0" err="1"/>
              <a:t>го</a:t>
            </a:r>
            <a:r>
              <a:rPr lang="ru-RU" sz="2000" dirty="0"/>
              <a:t> дня </a:t>
            </a:r>
            <a:r>
              <a:rPr lang="ru-RU" sz="2000" dirty="0" err="1"/>
              <a:t>Шенди</a:t>
            </a:r>
            <a:r>
              <a:rPr lang="ru-RU" sz="2000" dirty="0"/>
              <a:t> мог бы описать за n-й год и, таким образом, в его автобиографии каждый день оказался бы запечатленным. </a:t>
            </a:r>
          </a:p>
          <a:p>
            <a:pPr marL="0" indent="0">
              <a:buNone/>
            </a:pPr>
            <a:r>
              <a:rPr lang="ru-RU" sz="2000" dirty="0" smtClean="0"/>
              <a:t>	Иначе </a:t>
            </a:r>
            <a:r>
              <a:rPr lang="ru-RU" sz="2000" dirty="0"/>
              <a:t>говоря, если бы жизнь длилась бесконечно, то она насчитывала бы столько же лет, сколько дней.</a:t>
            </a:r>
          </a:p>
          <a:p>
            <a:pPr marL="0" indent="0">
              <a:buNone/>
            </a:pPr>
            <a:r>
              <a:rPr lang="ru-RU" sz="2000" dirty="0" smtClean="0"/>
              <a:t>	По мнению Рассела, решение лежит в том, что целое эквивалентно его части в бесконечности. Т.е. к противоречию приводит только «аксиома здравого смысла». Однако же разрешение проблемы лежит в области чистой математики. Очевидно, что имеется два множества — года и дни, между элементами которых установлено взаимно-однозначное соответствие — биекция. Тогда при условии бесконечной жизни главного героя имеется два бесконечных равномощных множества, что, если рассматривать мощность как обобщение понятия количества элементов в множестве, разрешает парадокс.</a:t>
            </a:r>
          </a:p>
          <a:p>
            <a:endParaRPr lang="ru-RU" dirty="0"/>
          </a:p>
        </p:txBody>
      </p:sp>
      <p:pic>
        <p:nvPicPr>
          <p:cNvPr id="4" name="Рисунок 3"/>
          <p:cNvPicPr>
            <a:picLocks noChangeAspect="1"/>
          </p:cNvPicPr>
          <p:nvPr/>
        </p:nvPicPr>
        <p:blipFill>
          <a:blip r:embed="rId2"/>
          <a:stretch>
            <a:fillRect/>
          </a:stretch>
        </p:blipFill>
        <p:spPr>
          <a:xfrm>
            <a:off x="11226403" y="6026727"/>
            <a:ext cx="625643" cy="498764"/>
          </a:xfrm>
          <a:prstGeom prst="rect">
            <a:avLst/>
          </a:prstGeom>
        </p:spPr>
      </p:pic>
    </p:spTree>
    <p:extLst>
      <p:ext uri="{BB962C8B-B14F-4D97-AF65-F5344CB8AC3E}">
        <p14:creationId xmlns:p14="http://schemas.microsoft.com/office/powerpoint/2010/main" val="1187149692"/>
      </p:ext>
    </p:ext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178</TotalTime>
  <Words>260</Words>
  <Application>Microsoft Office PowerPoint</Application>
  <PresentationFormat>Широкоэкранный</PresentationFormat>
  <Paragraphs>55</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Cambria Math</vt:lpstr>
      <vt:lpstr>Trebuchet MS</vt:lpstr>
      <vt:lpstr>Wingdings 3</vt:lpstr>
      <vt:lpstr>Аспект</vt:lpstr>
      <vt:lpstr>ТЕОРЕТИКО-МНОЖЕСТВЕННЫЕ ПАРАДОКСЫ, ИХ ПРИЧИНЫ И РОЛЬ В РАЗВИТИИ МНОЖЕСТВ</vt:lpstr>
      <vt:lpstr>Содержание </vt:lpstr>
      <vt:lpstr>Презентация PowerPoint</vt:lpstr>
      <vt:lpstr>Презентация PowerPoint</vt:lpstr>
      <vt:lpstr>Презентация PowerPoint</vt:lpstr>
      <vt:lpstr>Парадокс Бурали-Форти</vt:lpstr>
      <vt:lpstr>Парадокс Кантора </vt:lpstr>
      <vt:lpstr>Парадокс Рассела </vt:lpstr>
      <vt:lpstr>Парадокс Тристрама Шенди</vt:lpstr>
      <vt:lpstr>Парадокс Ришара </vt:lpstr>
      <vt:lpstr>Парадокс (теорема) Банаха-Тарского или парадокс удвоения шара</vt:lpstr>
      <vt:lpstr>шар можно «разбить» на куски и собрать из них два таких же шара.</vt:lpstr>
      <vt:lpstr>Парадокс Греллинга-Нельсона</vt:lpstr>
      <vt:lpstr>Парадокс Скулема</vt:lpstr>
      <vt:lpstr>Разрешение парадоксов </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ТЕОРЕТИКОМНОЖЕСТВЕННЫЕ ПАРАДОКСЫ, ИХ ПРИЧИНЫ И РОЛЬ В РАЗВИТИИ МНОЖЕСТВ</dc:title>
  <dc:creator>Елизавета</dc:creator>
  <cp:lastModifiedBy>Елизавета</cp:lastModifiedBy>
  <cp:revision>18</cp:revision>
  <dcterms:created xsi:type="dcterms:W3CDTF">2016-12-11T05:37:15Z</dcterms:created>
  <dcterms:modified xsi:type="dcterms:W3CDTF">2016-12-25T06:49:01Z</dcterms:modified>
</cp:coreProperties>
</file>