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4"/>
  </p:notesMasterIdLst>
  <p:sldIdLst>
    <p:sldId id="256" r:id="rId2"/>
    <p:sldId id="257" r:id="rId3"/>
    <p:sldId id="268" r:id="rId4"/>
    <p:sldId id="266" r:id="rId5"/>
    <p:sldId id="258" r:id="rId6"/>
    <p:sldId id="259" r:id="rId7"/>
    <p:sldId id="260" r:id="rId8"/>
    <p:sldId id="261" r:id="rId9"/>
    <p:sldId id="262" r:id="rId10"/>
    <p:sldId id="263" r:id="rId11"/>
    <p:sldId id="264" r:id="rId12"/>
    <p:sldId id="265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204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64870A6-853D-49C1-B9B7-9B3A3A6E735B}" type="datetimeFigureOut">
              <a:rPr lang="ru-RU" smtClean="0"/>
              <a:pPr/>
              <a:t>14.01.2017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F2DB084-AA33-4A37-88D8-4A6507A555CF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2DB084-AA33-4A37-88D8-4A6507A555CF}" type="slidenum">
              <a:rPr lang="ru-RU" smtClean="0"/>
              <a:pPr/>
              <a:t>9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ый треугольник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grpSp>
        <p:nvGrpSpPr>
          <p:cNvPr id="2" name="Группа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Полилиния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Полилиния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Полилиния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Прямая соединительная линия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A8006987-2229-4D3B-A597-577652A95AC3}" type="datetimeFigureOut">
              <a:rPr lang="ru-RU" smtClean="0"/>
              <a:pPr/>
              <a:t>14.01.2017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DD9B8BB2-3967-4C83-BC1E-F82A4084D26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8006987-2229-4D3B-A597-577652A95AC3}" type="datetimeFigureOut">
              <a:rPr lang="ru-RU" smtClean="0"/>
              <a:pPr/>
              <a:t>14.01.2017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D9B8BB2-3967-4C83-BC1E-F82A4084D26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8006987-2229-4D3B-A597-577652A95AC3}" type="datetimeFigureOut">
              <a:rPr lang="ru-RU" smtClean="0"/>
              <a:pPr/>
              <a:t>14.01.2017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D9B8BB2-3967-4C83-BC1E-F82A4084D26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8006987-2229-4D3B-A597-577652A95AC3}" type="datetimeFigureOut">
              <a:rPr lang="ru-RU" smtClean="0"/>
              <a:pPr/>
              <a:t>14.01.2017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D9B8BB2-3967-4C83-BC1E-F82A4084D265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8006987-2229-4D3B-A597-577652A95AC3}" type="datetimeFigureOut">
              <a:rPr lang="ru-RU" smtClean="0"/>
              <a:pPr/>
              <a:t>14.01.2017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D9B8BB2-3967-4C83-BC1E-F82A4084D265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Нашивка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Нашивка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8006987-2229-4D3B-A597-577652A95AC3}" type="datetimeFigureOut">
              <a:rPr lang="ru-RU" smtClean="0"/>
              <a:pPr/>
              <a:t>14.01.2017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D9B8BB2-3967-4C83-BC1E-F82A4084D265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8006987-2229-4D3B-A597-577652A95AC3}" type="datetimeFigureOut">
              <a:rPr lang="ru-RU" smtClean="0"/>
              <a:pPr/>
              <a:t>14.01.2017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D9B8BB2-3967-4C83-BC1E-F82A4084D26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8006987-2229-4D3B-A597-577652A95AC3}" type="datetimeFigureOut">
              <a:rPr lang="ru-RU" smtClean="0"/>
              <a:pPr/>
              <a:t>14.01.2017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D9B8BB2-3967-4C83-BC1E-F82A4084D265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8006987-2229-4D3B-A597-577652A95AC3}" type="datetimeFigureOut">
              <a:rPr lang="ru-RU" smtClean="0"/>
              <a:pPr/>
              <a:t>14.01.2017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D9B8BB2-3967-4C83-BC1E-F82A4084D26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A8006987-2229-4D3B-A597-577652A95AC3}" type="datetimeFigureOut">
              <a:rPr lang="ru-RU" smtClean="0"/>
              <a:pPr/>
              <a:t>14.01.2017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D9B8BB2-3967-4C83-BC1E-F82A4084D26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A8006987-2229-4D3B-A597-577652A95AC3}" type="datetimeFigureOut">
              <a:rPr lang="ru-RU" smtClean="0"/>
              <a:pPr/>
              <a:t>14.01.2017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DD9B8BB2-3967-4C83-BC1E-F82A4084D265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716436" y="5001993"/>
            <a:ext cx="3802003" cy="144311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Полилиния 8"/>
          <p:cNvSpPr>
            <a:spLocks/>
          </p:cNvSpPr>
          <p:nvPr/>
        </p:nvSpPr>
        <p:spPr bwMode="auto">
          <a:xfrm>
            <a:off x="-53561" y="5785023"/>
            <a:ext cx="380200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Прямоугольный треугольник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Нашивка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Нашивка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олилиния 12"/>
          <p:cNvSpPr>
            <a:spLocks/>
          </p:cNvSpPr>
          <p:nvPr/>
        </p:nvSpPr>
        <p:spPr bwMode="auto">
          <a:xfrm>
            <a:off x="716436" y="5001993"/>
            <a:ext cx="3802003" cy="144311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Полилиния 11"/>
          <p:cNvSpPr>
            <a:spLocks/>
          </p:cNvSpPr>
          <p:nvPr/>
        </p:nvSpPr>
        <p:spPr bwMode="auto">
          <a:xfrm>
            <a:off x="-53561" y="5785023"/>
            <a:ext cx="380200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Прямоугольный треугольник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Прямая соединительная линия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A8006987-2229-4D3B-A597-577652A95AC3}" type="datetimeFigureOut">
              <a:rPr lang="ru-RU" smtClean="0"/>
              <a:pPr/>
              <a:t>14.01.2017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DD9B8BB2-3967-4C83-BC1E-F82A4084D265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Где начинается </a:t>
            </a:r>
            <a:r>
              <a:rPr lang="ru-RU" dirty="0" err="1" smtClean="0"/>
              <a:t>дисграфия</a:t>
            </a:r>
            <a:r>
              <a:rPr lang="en-US" dirty="0" smtClean="0"/>
              <a:t>?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 smtClean="0"/>
              <a:t> </a:t>
            </a:r>
            <a:endParaRPr lang="ru-RU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Ошибки, обусловленные </a:t>
            </a:r>
            <a:r>
              <a:rPr lang="ru-RU" dirty="0" err="1" smtClean="0"/>
              <a:t>несформированностью</a:t>
            </a:r>
            <a:r>
              <a:rPr lang="ru-RU" dirty="0" smtClean="0"/>
              <a:t> лексико-грамматической стороны речи:</a:t>
            </a:r>
          </a:p>
          <a:p>
            <a:r>
              <a:rPr lang="ru-RU" dirty="0" err="1" smtClean="0"/>
              <a:t>Аграмматизм</a:t>
            </a:r>
            <a:r>
              <a:rPr lang="ru-RU" dirty="0" smtClean="0"/>
              <a:t>- «Саша и Лена </a:t>
            </a:r>
            <a:r>
              <a:rPr lang="ru-RU" dirty="0" err="1" smtClean="0"/>
              <a:t>собираит</a:t>
            </a:r>
            <a:r>
              <a:rPr lang="ru-RU" dirty="0" smtClean="0"/>
              <a:t> цветы. Дети сидели на большими стульями.»</a:t>
            </a:r>
          </a:p>
          <a:p>
            <a:r>
              <a:rPr lang="ru-RU" dirty="0" smtClean="0"/>
              <a:t>Слитное написание предлогов и раздельное написание приставок- «</a:t>
            </a:r>
            <a:r>
              <a:rPr lang="ru-RU" dirty="0" err="1" smtClean="0"/>
              <a:t>вкармане</a:t>
            </a:r>
            <a:r>
              <a:rPr lang="ru-RU" dirty="0" smtClean="0"/>
              <a:t>», «при летела».</a:t>
            </a:r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err="1" smtClean="0"/>
              <a:t>Дисграфия</a:t>
            </a:r>
            <a:r>
              <a:rPr lang="ru-RU" dirty="0" smtClean="0"/>
              <a:t>- нарушение, с которым можно и нужно работать. Учителя, логопеды и родители должны объединиться в устранении данной проблемы для дальнейшего успешного обучения. </a:t>
            </a:r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8800" dirty="0" smtClean="0"/>
              <a:t>Спасибо за внимание!</a:t>
            </a:r>
            <a:endParaRPr lang="ru-RU" sz="8800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err="1" smtClean="0"/>
              <a:t>Дисграфия</a:t>
            </a:r>
            <a:r>
              <a:rPr lang="ru-RU" dirty="0" smtClean="0"/>
              <a:t>- нарушение процесса письма, проявляющееся в повторяющихся, стойких ошибках, которые обусловлены несформированной высшей психической деятельностью, участвующей в процессе письма. Данное нарушение является препятствием для овладения учащимися грамоты и грамматики языка.</a:t>
            </a:r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2ab1d77d9142ce9e8feafe73cbad5ecc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000628" y="1928802"/>
            <a:ext cx="3541801" cy="1993903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 descr="i (2)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1472" y="2000240"/>
            <a:ext cx="2000250" cy="3048000"/>
          </a:xfrm>
          <a:prstGeom prst="rect">
            <a:avLst/>
          </a:prstGeom>
        </p:spPr>
      </p:pic>
      <p:pic>
        <p:nvPicPr>
          <p:cNvPr id="6" name="Рисунок 5" descr="e8b134d4a73b19723a8913f93234d0e9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72066" y="4143380"/>
            <a:ext cx="3435785" cy="1944183"/>
          </a:xfrm>
          <a:prstGeom prst="rect">
            <a:avLst/>
          </a:prstGeom>
        </p:spPr>
      </p:pic>
      <p:pic>
        <p:nvPicPr>
          <p:cNvPr id="7" name="Рисунок 6" descr="b69d9a5b02cf6e3ac575265c04d05826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71472" y="5286388"/>
            <a:ext cx="1645920" cy="1234440"/>
          </a:xfrm>
          <a:prstGeom prst="rect">
            <a:avLst/>
          </a:prstGeom>
        </p:spPr>
      </p:pic>
      <p:pic>
        <p:nvPicPr>
          <p:cNvPr id="8" name="Рисунок 7" descr="13055547288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643174" y="2928934"/>
            <a:ext cx="2250297" cy="3000396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Виды </a:t>
            </a:r>
            <a:r>
              <a:rPr lang="ru-RU" dirty="0" err="1" smtClean="0"/>
              <a:t>дисграфии</a:t>
            </a:r>
            <a:r>
              <a:rPr lang="ru-RU" dirty="0" smtClean="0"/>
              <a:t>:</a:t>
            </a:r>
          </a:p>
          <a:p>
            <a:r>
              <a:rPr lang="ru-RU" dirty="0" err="1" smtClean="0"/>
              <a:t>Артикуляторно-акустическая</a:t>
            </a:r>
            <a:endParaRPr lang="ru-RU" dirty="0" smtClean="0"/>
          </a:p>
          <a:p>
            <a:r>
              <a:rPr lang="ru-RU" dirty="0" smtClean="0"/>
              <a:t>Акустическая</a:t>
            </a:r>
          </a:p>
          <a:p>
            <a:r>
              <a:rPr lang="ru-RU" dirty="0" smtClean="0"/>
              <a:t>Оптическая</a:t>
            </a:r>
          </a:p>
          <a:p>
            <a:r>
              <a:rPr lang="ru-RU" dirty="0" smtClean="0"/>
              <a:t>На основе проблем языкового анализа и синтеза</a:t>
            </a:r>
          </a:p>
          <a:p>
            <a:r>
              <a:rPr lang="ru-RU" dirty="0" err="1" smtClean="0"/>
              <a:t>Аграмматическая</a:t>
            </a:r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20160914_140712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671252" y="1549559"/>
            <a:ext cx="7801495" cy="438912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20160914_140657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671252" y="1549559"/>
            <a:ext cx="7801495" cy="438912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Содержимое 5" descr="20160914_140630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671252" y="1549559"/>
            <a:ext cx="7801495" cy="438912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20160914_140553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671252" y="1549559"/>
            <a:ext cx="7801495" cy="438912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ru-RU" dirty="0" smtClean="0"/>
              <a:t>    </a:t>
            </a:r>
            <a:r>
              <a:rPr lang="en-US" dirty="0" smtClean="0"/>
              <a:t>I</a:t>
            </a:r>
            <a:r>
              <a:rPr lang="ru-RU" dirty="0" smtClean="0"/>
              <a:t>. Ошибки, обусловленные </a:t>
            </a:r>
            <a:r>
              <a:rPr lang="ru-RU" dirty="0" err="1" smtClean="0"/>
              <a:t>несформированностью</a:t>
            </a:r>
            <a:r>
              <a:rPr lang="ru-RU" dirty="0" smtClean="0"/>
              <a:t> фонематических    процессов и слухового восприятия:</a:t>
            </a:r>
          </a:p>
          <a:p>
            <a:pPr marL="514350" indent="-514350">
              <a:buAutoNum type="arabicParenR"/>
            </a:pPr>
            <a:r>
              <a:rPr lang="ru-RU" dirty="0" smtClean="0"/>
              <a:t>Пропуски букв и слогов</a:t>
            </a:r>
            <a:r>
              <a:rPr lang="en-US" dirty="0" smtClean="0"/>
              <a:t>-,,</a:t>
            </a:r>
            <a:r>
              <a:rPr lang="ru-RU" dirty="0" err="1" smtClean="0"/>
              <a:t>трва</a:t>
            </a:r>
            <a:r>
              <a:rPr lang="en-US" dirty="0" smtClean="0"/>
              <a:t>”</a:t>
            </a:r>
            <a:r>
              <a:rPr lang="ru-RU" dirty="0" smtClean="0"/>
              <a:t>(трава) и т.д.</a:t>
            </a:r>
          </a:p>
          <a:p>
            <a:pPr marL="514350" indent="-514350">
              <a:buAutoNum type="arabicParenR"/>
            </a:pPr>
            <a:r>
              <a:rPr lang="ru-RU" dirty="0" smtClean="0"/>
              <a:t>Перестановки букв и слогов-</a:t>
            </a:r>
            <a:r>
              <a:rPr lang="en-US" dirty="0" smtClean="0"/>
              <a:t>,,</a:t>
            </a:r>
            <a:r>
              <a:rPr lang="ru-RU" dirty="0" err="1" smtClean="0"/>
              <a:t>онко</a:t>
            </a:r>
            <a:r>
              <a:rPr lang="en-US" dirty="0" smtClean="0"/>
              <a:t>”</a:t>
            </a:r>
            <a:r>
              <a:rPr lang="ru-RU" dirty="0" smtClean="0"/>
              <a:t>(окно) и т.д.</a:t>
            </a:r>
          </a:p>
          <a:p>
            <a:pPr marL="514350" indent="-514350">
              <a:buAutoNum type="arabicParenR"/>
            </a:pPr>
            <a:r>
              <a:rPr lang="ru-RU" dirty="0" err="1" smtClean="0"/>
              <a:t>Недописывание</a:t>
            </a:r>
            <a:r>
              <a:rPr lang="ru-RU" dirty="0" smtClean="0"/>
              <a:t> букв и слогов-</a:t>
            </a:r>
            <a:r>
              <a:rPr lang="en-US" dirty="0" smtClean="0"/>
              <a:t>,,</a:t>
            </a:r>
            <a:r>
              <a:rPr lang="ru-RU" dirty="0" smtClean="0"/>
              <a:t>красны</a:t>
            </a:r>
            <a:r>
              <a:rPr lang="en-US" dirty="0" smtClean="0"/>
              <a:t>”</a:t>
            </a:r>
            <a:r>
              <a:rPr lang="ru-RU" dirty="0" smtClean="0"/>
              <a:t>(красные) и т.д.</a:t>
            </a:r>
          </a:p>
          <a:p>
            <a:pPr marL="514350" indent="-514350">
              <a:buAutoNum type="arabicParenR"/>
            </a:pPr>
            <a:r>
              <a:rPr lang="ru-RU" dirty="0" smtClean="0"/>
              <a:t>Наращивание слов лишними буквами и слогами-</a:t>
            </a:r>
            <a:r>
              <a:rPr lang="en-US" dirty="0" smtClean="0"/>
              <a:t>,,</a:t>
            </a:r>
            <a:r>
              <a:rPr lang="ru-RU" dirty="0" err="1" smtClean="0"/>
              <a:t>тарава</a:t>
            </a:r>
            <a:r>
              <a:rPr lang="en-US" dirty="0" smtClean="0"/>
              <a:t>”(</a:t>
            </a:r>
            <a:r>
              <a:rPr lang="ru-RU" dirty="0" smtClean="0"/>
              <a:t>трава) и т.д.</a:t>
            </a:r>
          </a:p>
          <a:p>
            <a:pPr marL="514350" indent="-514350">
              <a:buAutoNum type="arabicParenR"/>
            </a:pPr>
            <a:r>
              <a:rPr lang="ru-RU" dirty="0" smtClean="0"/>
              <a:t>Искажение слова-</a:t>
            </a:r>
            <a:r>
              <a:rPr lang="en-US" dirty="0" smtClean="0"/>
              <a:t>,</a:t>
            </a:r>
            <a:r>
              <a:rPr lang="ru-RU" dirty="0" smtClean="0"/>
              <a:t>,</a:t>
            </a:r>
            <a:r>
              <a:rPr lang="ru-RU" dirty="0" err="1" smtClean="0"/>
              <a:t>наотух</a:t>
            </a:r>
            <a:r>
              <a:rPr lang="en-US" dirty="0" smtClean="0"/>
              <a:t>”</a:t>
            </a:r>
            <a:r>
              <a:rPr lang="ru-RU" dirty="0" smtClean="0"/>
              <a:t>(на охоту) и т.д.</a:t>
            </a:r>
          </a:p>
          <a:p>
            <a:pPr marL="514350" indent="-514350">
              <a:buAutoNum type="arabicParenR"/>
            </a:pPr>
            <a:r>
              <a:rPr lang="ru-RU" dirty="0" smtClean="0"/>
              <a:t>Слитное написание слов и их произвольное </a:t>
            </a:r>
            <a:r>
              <a:rPr lang="ru-RU" dirty="0" err="1" smtClean="0"/>
              <a:t>деление-,,нас</a:t>
            </a:r>
            <a:r>
              <a:rPr lang="ru-RU" dirty="0" smtClean="0"/>
              <a:t> тупила</a:t>
            </a:r>
            <a:r>
              <a:rPr lang="en-US" dirty="0" smtClean="0"/>
              <a:t>”</a:t>
            </a:r>
            <a:r>
              <a:rPr lang="ru-RU" dirty="0" smtClean="0"/>
              <a:t>(наступила), ,,</a:t>
            </a:r>
            <a:r>
              <a:rPr lang="ru-RU" dirty="0" err="1" smtClean="0"/>
              <a:t>виситнастне</a:t>
            </a:r>
            <a:r>
              <a:rPr lang="en-US" dirty="0" smtClean="0"/>
              <a:t>”</a:t>
            </a:r>
            <a:r>
              <a:rPr lang="ru-RU" dirty="0" smtClean="0"/>
              <a:t>(висит на стене) и т.д.</a:t>
            </a:r>
          </a:p>
          <a:p>
            <a:pPr marL="514350" indent="-514350">
              <a:buAutoNum type="arabicParenR"/>
            </a:pPr>
            <a:r>
              <a:rPr lang="ru-RU" dirty="0" smtClean="0"/>
              <a:t>Неумение определить границы предложения в </a:t>
            </a:r>
            <a:r>
              <a:rPr lang="ru-RU" dirty="0" err="1" smtClean="0"/>
              <a:t>тексте-,,Мой</a:t>
            </a:r>
            <a:r>
              <a:rPr lang="ru-RU" dirty="0" smtClean="0"/>
              <a:t> отец </a:t>
            </a:r>
            <a:r>
              <a:rPr lang="ru-RU" dirty="0" err="1" smtClean="0"/>
              <a:t>шофер.Работа</a:t>
            </a:r>
            <a:r>
              <a:rPr lang="ru-RU" dirty="0" smtClean="0"/>
              <a:t> шофера трудная шоферу надо </a:t>
            </a:r>
            <a:r>
              <a:rPr lang="ru-RU" dirty="0" err="1" smtClean="0"/>
              <a:t>хорошо.Знать</a:t>
            </a:r>
            <a:r>
              <a:rPr lang="ru-RU" dirty="0" smtClean="0"/>
              <a:t> машину после школы я </a:t>
            </a:r>
            <a:r>
              <a:rPr lang="ru-RU" dirty="0" err="1" smtClean="0"/>
              <a:t>тоже.Буду</a:t>
            </a:r>
            <a:r>
              <a:rPr lang="ru-RU" dirty="0" smtClean="0"/>
              <a:t> шофером</a:t>
            </a:r>
            <a:r>
              <a:rPr lang="en-US" dirty="0" smtClean="0"/>
              <a:t>”</a:t>
            </a:r>
            <a:r>
              <a:rPr lang="ru-RU" dirty="0" smtClean="0"/>
              <a:t> и т.д.</a:t>
            </a:r>
          </a:p>
          <a:p>
            <a:pPr marL="514350" indent="-514350">
              <a:buAutoNum type="arabicParenR"/>
            </a:pPr>
            <a:r>
              <a:rPr lang="ru-RU" dirty="0" smtClean="0"/>
              <a:t>Замена одной буквы на </a:t>
            </a:r>
            <a:r>
              <a:rPr lang="ru-RU" dirty="0" err="1" smtClean="0"/>
              <a:t>другую-,,зуки</a:t>
            </a:r>
            <a:r>
              <a:rPr lang="en-US" dirty="0" smtClean="0"/>
              <a:t>”</a:t>
            </a:r>
            <a:r>
              <a:rPr lang="ru-RU" dirty="0" smtClean="0"/>
              <a:t>(жуки) и т.д.</a:t>
            </a:r>
          </a:p>
          <a:p>
            <a:pPr marL="514350" indent="-514350">
              <a:buAutoNum type="arabicParenR"/>
            </a:pPr>
            <a:r>
              <a:rPr lang="ru-RU" dirty="0" smtClean="0"/>
              <a:t>Нарушение смягчения </a:t>
            </a:r>
            <a:r>
              <a:rPr lang="ru-RU" dirty="0" err="1" smtClean="0"/>
              <a:t>согласных-,,васелки</a:t>
            </a:r>
            <a:r>
              <a:rPr lang="en-US" dirty="0" smtClean="0"/>
              <a:t>”</a:t>
            </a:r>
            <a:r>
              <a:rPr lang="ru-RU" dirty="0" smtClean="0"/>
              <a:t>(васильки) и т.д.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Памятка для родителей</a:t>
            </a:r>
            <a:endParaRPr lang="ru-RU" dirty="0">
              <a:solidFill>
                <a:schemeClr val="accent2">
                  <a:lumMod val="60000"/>
                  <a:lumOff val="40000"/>
                </a:schemeClr>
              </a:solidFill>
            </a:endParaRPr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ткрытая">
  <a:themeElements>
    <a:clrScheme name="Открытая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Открытая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Открытая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95000" t="-106500" r="5000" b="2065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87</TotalTime>
  <Words>281</Words>
  <Application>Microsoft Office PowerPoint</Application>
  <PresentationFormat>Экран (4:3)</PresentationFormat>
  <Paragraphs>26</Paragraphs>
  <Slides>12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Открытая</vt:lpstr>
      <vt:lpstr>Где начинается дисграфия?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Памятка для родителей</vt:lpstr>
      <vt:lpstr>Слайд 10</vt:lpstr>
      <vt:lpstr>Слайд 11</vt:lpstr>
      <vt:lpstr>Слайд 12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Где начинается дисграфия</dc:title>
  <dc:creator>ирина</dc:creator>
  <cp:lastModifiedBy>ирина</cp:lastModifiedBy>
  <cp:revision>25</cp:revision>
  <dcterms:created xsi:type="dcterms:W3CDTF">2016-09-13T15:14:17Z</dcterms:created>
  <dcterms:modified xsi:type="dcterms:W3CDTF">2017-01-14T12:01:56Z</dcterms:modified>
</cp:coreProperties>
</file>