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3" r:id="rId4"/>
    <p:sldId id="280" r:id="rId5"/>
    <p:sldId id="277" r:id="rId6"/>
    <p:sldId id="275" r:id="rId7"/>
    <p:sldId id="276" r:id="rId8"/>
    <p:sldId id="257" r:id="rId9"/>
    <p:sldId id="272" r:id="rId10"/>
    <p:sldId id="258" r:id="rId11"/>
    <p:sldId id="259" r:id="rId12"/>
    <p:sldId id="260" r:id="rId13"/>
    <p:sldId id="261" r:id="rId14"/>
    <p:sldId id="281" r:id="rId15"/>
    <p:sldId id="283" r:id="rId16"/>
    <p:sldId id="282" r:id="rId17"/>
    <p:sldId id="262" r:id="rId18"/>
    <p:sldId id="263" r:id="rId19"/>
    <p:sldId id="278" r:id="rId20"/>
    <p:sldId id="279" r:id="rId21"/>
    <p:sldId id="264" r:id="rId22"/>
    <p:sldId id="265" r:id="rId23"/>
    <p:sldId id="303" r:id="rId24"/>
    <p:sldId id="266" r:id="rId25"/>
    <p:sldId id="267" r:id="rId26"/>
    <p:sldId id="268" r:id="rId27"/>
    <p:sldId id="269" r:id="rId28"/>
    <p:sldId id="270" r:id="rId29"/>
    <p:sldId id="271" r:id="rId30"/>
    <p:sldId id="285" r:id="rId31"/>
    <p:sldId id="286" r:id="rId32"/>
    <p:sldId id="287" r:id="rId33"/>
    <p:sldId id="288" r:id="rId34"/>
    <p:sldId id="291" r:id="rId35"/>
    <p:sldId id="289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Регина" initials="Р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images/search?rpt=simage&amp;noreask=1&amp;source=qa&amp;text=%D0%AD%D1%81%D1%82%D0%BE%D0%BD%D0%B8%D1%8F&amp;parent-reqid=1478169122682095-377487546565068750820816-sfront3-019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8%D0%BC%D0%B0%D1%82%D1%80%D0%B0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230425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Приграничное сотрудничество в сфере туризма Ленинградской области и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Республики Финляндия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7592888" cy="2304256"/>
          </a:xfrm>
        </p:spPr>
        <p:txBody>
          <a:bodyPr>
            <a:normAutofit/>
          </a:bodyPr>
          <a:lstStyle/>
          <a:p>
            <a:pPr marL="302383" indent="-302383" algn="r">
              <a:spcBef>
                <a:spcPts val="661"/>
              </a:spcBef>
              <a:defRPr/>
            </a:pPr>
            <a:r>
              <a:rPr lang="ru-RU" b="1" dirty="0" smtClean="0">
                <a:solidFill>
                  <a:schemeClr val="accent1"/>
                </a:solidFill>
              </a:rPr>
              <a:t>Работу выполнила:</a:t>
            </a:r>
          </a:p>
          <a:p>
            <a:pPr marL="302383" indent="-302383" algn="r">
              <a:spcBef>
                <a:spcPts val="661"/>
              </a:spcBef>
              <a:defRPr/>
            </a:pPr>
            <a:r>
              <a:rPr lang="ru-RU" b="1" dirty="0" smtClean="0">
                <a:solidFill>
                  <a:schemeClr val="accent1"/>
                </a:solidFill>
              </a:rPr>
              <a:t>студентка 2 курса магистратуры</a:t>
            </a:r>
          </a:p>
          <a:p>
            <a:pPr marL="302383" indent="-302383" algn="r">
              <a:spcBef>
                <a:spcPts val="661"/>
              </a:spcBef>
              <a:defRPr/>
            </a:pPr>
            <a:r>
              <a:rPr lang="ru-RU" b="1" dirty="0" smtClean="0">
                <a:solidFill>
                  <a:schemeClr val="accent1"/>
                </a:solidFill>
              </a:rPr>
              <a:t>очной формы обучения</a:t>
            </a:r>
          </a:p>
          <a:p>
            <a:pPr marL="302383" indent="-302383" algn="r">
              <a:spcBef>
                <a:spcPts val="661"/>
              </a:spcBef>
              <a:defRPr/>
            </a:pPr>
            <a:r>
              <a:rPr lang="ru-RU" b="1" dirty="0" err="1" smtClean="0">
                <a:solidFill>
                  <a:schemeClr val="accent1"/>
                </a:solidFill>
              </a:rPr>
              <a:t>Шипшинскайте</a:t>
            </a:r>
            <a:r>
              <a:rPr lang="ru-RU" b="1" dirty="0" smtClean="0">
                <a:solidFill>
                  <a:schemeClr val="accent1"/>
                </a:solidFill>
              </a:rPr>
              <a:t> Р.Г..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363272" cy="62133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5.Полюбоваться Гатчиной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Центр города включен в Список всемирного наследия ЮНЕСКО. Побродить по гатчинскому дворцово-парковому ансамблю, затем отправиться к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Приоратскому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дворцу - памятнику архитектуры, построенному по уникальной технологии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землебита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 Дойти до центра города и увидеть Павловский собор - величественный пятиглавый храм.</a:t>
            </a:r>
          </a:p>
          <a:p>
            <a:r>
              <a:rPr lang="en-US" dirty="0" smtClean="0"/>
              <a:t>http://www.lentravel.ru</a:t>
            </a:r>
            <a:endParaRPr lang="ru-RU" dirty="0"/>
          </a:p>
        </p:txBody>
      </p:sp>
      <p:pic>
        <p:nvPicPr>
          <p:cNvPr id="4" name="Рисунок 3" descr="gatchina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789040"/>
            <a:ext cx="8568952" cy="30689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7467600" cy="57606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Программы приграничного сотрудничества с участием Ленинградской области: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8840"/>
            <a:ext cx="8147248" cy="4485112"/>
          </a:xfrm>
        </p:spPr>
        <p:txBody>
          <a:bodyPr/>
          <a:lstStyle/>
          <a:p>
            <a:pPr fontAlgn="t">
              <a:buNone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«Юго-Восточная Финляндия – Россия» (Финляндия, Россия)</a:t>
            </a:r>
            <a:r>
              <a:rPr lang="ru-RU" b="1" dirty="0" smtClean="0"/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2007-2013 гг. – 72,36 млн. евро;</a:t>
            </a:r>
          </a:p>
          <a:p>
            <a:pPr fontAlgn="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«Эстония – Латвия – Россия» – 73,08 млн. евро.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«Юго-Восточная Финляндия – Россия» (Финляндия, Россия)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2007-2013 гг. – 72,36 млн. евро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 крупномасштабных инфраструктурных проекта с общим объемом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грантовых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средств 13,7 млн. евро: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«Завершение реконструкции моста через реку Сторожевая» (автодорога Выборг – Светогорск) с полным объемом финансирования 7,6 млн. евро и с объемом гранта 6,08 млн. евро (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грантовый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контракт подписан 13 декабря 2012 года); проект комитета по дорожному хозяйству Ленинградской области.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«Юго-Восточная Финляндия – Россия» (Финляндия, Россия)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2007-2013 гг. – 72,36 млн. евро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87375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«Комплексная реконструкция пограничного пункта пропуска Светогорск –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Иматра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» с полным объемом финансирования 9,5 млн. евро и с объемом гранта 7,6 млн. евро (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грантовый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контракт подписан 30 июля 2013 года); проект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Росграницы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с участием администрации города Светогорска.</a:t>
            </a:r>
          </a:p>
          <a:p>
            <a:pPr lvl="1"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23 обычных проекта  с общим объемом средств 13,9 млн. евро в таких сферах как содействие развитию экономики, малого и среднего бизнеса, повышению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энергоэффективности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развитию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транспортно-логистического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комплекса, социальной защиты и здравоохранения, контактов между людьми.</a:t>
            </a:r>
          </a:p>
          <a:p>
            <a:r>
              <a:rPr lang="en-US" sz="2200" dirty="0" smtClean="0"/>
              <a:t>http://www.inter.lenobl.ru/about/mprog/sotr2/fin?c%5Bday%5D=20&amp;c%5Bmes%5D=03&amp;c%5Byear%5D=2016</a:t>
            </a:r>
            <a:endParaRPr lang="ru-RU" sz="2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99412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Программы приграничного сотрудничества с участием Ленинградской области: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«Эстония – Латвия – Россия» – 73,08 млн. евро.</a:t>
            </a:r>
          </a:p>
          <a:p>
            <a:endParaRPr lang="ru-RU" dirty="0"/>
          </a:p>
        </p:txBody>
      </p:sp>
      <p:pic>
        <p:nvPicPr>
          <p:cNvPr id="4" name="Рисунок 3" descr="fffffffffffff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916832"/>
            <a:ext cx="6480720" cy="494116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«Эстония – Латвия – Россия» (2007-2013гг.)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 поток туристов между странами влияют существующие визовые и пограничные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режимы. Организация туризма между соответствующими регионами Эстонии и Латвии в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значительной мере упрощена благодаря отсутствию визовых требований. 21 декабря 2007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году Латвия и Эстония присоединились к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Шенгенскому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договору. Граница Латвии и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Эстонии с Россией стала внешней границей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Шенгенской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зоны.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5877272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http://www.estlatrus.eu/uploaded_files/EE_LV_RU_Programme_Russian.pdf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«Эстония – Латвия – Россия»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(2007-2013гг.)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787208" cy="506117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целях обеспечения дальнейшего роста туристической отрасли в регионе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необходимо предпринять совместные маркетинговые меры для продвижения территории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Программы как единого туристического направления. Необходимо в сотрудничестве с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местными компаниями, организациями и жителями изучить имеющийся туристический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потенциал (в том числе, продукты, ориентированные на рыночные сегменты/ниши, такие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как природный туризм, спортивный туризм, паломничество), а также инвестировать в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реставрацию различных объектов в сельской местности – старые особняки, церкви и пр.,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которые могут быть использованы для развития туристических продуктов и смежных направлений.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2101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СОГЛАШЕНИЯ ПРАВИТЕЛЬСТВА ЛЕНИНГРАДСКОЙ ОБЛАСТИ и Финляндии: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8840"/>
            <a:ext cx="8219256" cy="44851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Соглашение о торгово-экономическом, научно-техническом и культурном сотрудничестве между Правительством Ленинградской области (Российская Федерация) и Правлением губернии Западная Финляндия (Финляндская Республика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Дата заключения 18 января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2008 года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Срок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действия-бессрочное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http://www.inter.lenobl.ru/programm/mprog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931224" cy="10849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СОГЛАШЕНИЯ ПРАВИТЕЛЬСТВА ЛЕНИНГРАДСКОЙ ОБЛАСТИ и Финляндии: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Протокол о развитии сотрудничества между Правительством Ленинградской области (Российская Федерация) и Агентством регионального управления Южной Финляндии (Финляндская Республика)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Дата заключения:8 апреля 2011 года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Срок действия:5 лет с автоматическим продлением на последующие 5 лет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http://www.inter.lenobl.ru/programm/mprog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Эстония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Карта-Эстонии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8460432" cy="587727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Эстония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859216" cy="5349208"/>
          </a:xfrm>
        </p:spPr>
        <p:txBody>
          <a:bodyPr/>
          <a:lstStyle/>
          <a:p>
            <a:endParaRPr lang="ru-RU" dirty="0" smtClean="0">
              <a:hlinkClick r:id="rId2"/>
            </a:endParaRPr>
          </a:p>
          <a:p>
            <a:r>
              <a:rPr lang="ru-RU" dirty="0" smtClean="0"/>
              <a:t>Государство, расположенное в Северной Европе, на северо-восточном побережье Балтийского моря, омываемое водами Финского и Рижского заливов. На востоке граничит с Россией, на юге с Латвией. </a:t>
            </a:r>
          </a:p>
          <a:p>
            <a:r>
              <a:rPr lang="ru-RU" b="1" dirty="0" smtClean="0"/>
              <a:t>Площадь </a:t>
            </a:r>
            <a:r>
              <a:rPr lang="ru-RU" dirty="0" smtClean="0"/>
              <a:t>45 227 км²</a:t>
            </a:r>
          </a:p>
          <a:p>
            <a:r>
              <a:rPr lang="ru-RU" b="1" dirty="0" smtClean="0"/>
              <a:t>Население </a:t>
            </a:r>
            <a:r>
              <a:rPr lang="ru-RU" dirty="0" smtClean="0"/>
              <a:t>1 315 944 чел.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Взаимодействие Ленинградской области и Эстонской Республики: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Взаимодействие Ленинградской области и Эстонской Республики осуществляется в рамках программ приграничного сотрудничества и на уровне муниципалитетов.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частности, действуют соглашения о сотрудничестве между Ивангородом и Нарвой, Кингисеппом и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Йыхви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Сланцами и Кохтла-Ярве.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рамках программы ЕС ”Соседство: Эстония-Латвия-Россия: Ленинградская и Псковская области, г. Санкт-Петербург — 2004 — 2006 гг.” были реализованы девять проектов с участием Ленинградской области, в том числе — интегрированное развитие исторической прибрежной зоны в Нарве и Ивангороде, развитие и модернизация городских центров в Сланцах и Кохтла-Ярве, создание туристической инфраструктуры уникального крепостного ансамбля Нарва-Ивангород.</a:t>
            </a:r>
            <a:endParaRPr lang="en-US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http://rus.delfi.ee/temy/prigranichnoe-sotrudnichestvo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hop7836-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ctr"/>
            <a:r>
              <a:rPr lang="ru-RU" b="1" dirty="0" smtClean="0"/>
              <a:t>Выборг</a:t>
            </a:r>
            <a:endParaRPr lang="ru-RU" b="1" dirty="0"/>
          </a:p>
        </p:txBody>
      </p:sp>
      <p:pic>
        <p:nvPicPr>
          <p:cNvPr id="6" name="Содержимое 5" descr="vib-proez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44824"/>
            <a:ext cx="8352928" cy="4752528"/>
          </a:xfrm>
        </p:spPr>
      </p:pic>
      <p:sp>
        <p:nvSpPr>
          <p:cNvPr id="7" name="TextBox 6"/>
          <p:cNvSpPr txBox="1"/>
          <p:nvPr/>
        </p:nvSpPr>
        <p:spPr>
          <a:xfrm>
            <a:off x="395536" y="1124744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Численность населения — 79 350 чел. (2016), площадь — 160,847 км².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003232" cy="13407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долгосрочная целевая программа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«Развитие внутреннего и въездного туризма на территории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МО «Выборгский район»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Ленинградской области на 2012-2016 годы»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79511" y="1052737"/>
          <a:ext cx="8712970" cy="5805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032"/>
                <a:gridCol w="754562"/>
                <a:gridCol w="871297"/>
                <a:gridCol w="871297"/>
                <a:gridCol w="871297"/>
                <a:gridCol w="871297"/>
                <a:gridCol w="871297"/>
                <a:gridCol w="871297"/>
                <a:gridCol w="871297"/>
                <a:gridCol w="871297"/>
              </a:tblGrid>
              <a:tr h="886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индикатора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измерения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2009 год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2010 год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2011 год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 год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 год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 год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 год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 год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5400" marR="25400" marT="0" marB="0"/>
                </a:tc>
              </a:tr>
              <a:tr h="16298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койко-мест в коллективных средствах размещения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8691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8693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8701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8788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8875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8965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9054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9145</a:t>
                      </a:r>
                    </a:p>
                  </a:txBody>
                  <a:tcPr marL="25400" marR="25400" marT="0" marB="0" anchor="ctr"/>
                </a:tc>
              </a:tr>
              <a:tr h="1578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объектов туристской индустрии,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оказывающих услуги населению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единиц</a:t>
                      </a: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455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463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470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477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484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489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494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499</a:t>
                      </a:r>
                    </a:p>
                  </a:txBody>
                  <a:tcPr marL="25400" marR="25400" marT="0" marB="0" anchor="ctr"/>
                </a:tc>
              </a:tr>
              <a:tr h="1710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Объем туристского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потока в МО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включая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экскурсантов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тыс. чел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579,4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760,1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988,1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1116,4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1261,5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1425,6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1610,9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1820,3</a:t>
                      </a:r>
                    </a:p>
                  </a:txBody>
                  <a:tcPr marL="25400" marR="2540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долгосрочная целевая программа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«Развитие внутреннего и въездного туризма на территории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МО «Выборгский район»</a:t>
            </a:r>
            <a:b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Ленинградской области на 2012-2016 годы»</a:t>
            </a:r>
            <a:endParaRPr lang="ru-RU" sz="1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147251" cy="280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893"/>
                <a:gridCol w="1163893"/>
                <a:gridCol w="1163893"/>
                <a:gridCol w="1163893"/>
                <a:gridCol w="1163893"/>
                <a:gridCol w="1163893"/>
                <a:gridCol w="1163893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Источник финанси­рования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 год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 год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 год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 год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 год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Местный бюджет</a:t>
                      </a: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461,2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518,6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623,8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1578,5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1657,5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4839,6</a:t>
                      </a:r>
                    </a:p>
                  </a:txBody>
                  <a:tcPr marL="25400" marR="2540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Трансферты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323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450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773</a:t>
                      </a:r>
                    </a:p>
                  </a:txBody>
                  <a:tcPr marL="25400" marR="2540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Внебюджет­ные средства*</a:t>
                      </a: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61925" algn="l"/>
                          <a:tab pos="334645" algn="ctr"/>
                        </a:tabLs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784,2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968,6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623,8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1578,5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1657,5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5612,6 (тыс.руб.)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Выборгский муниципальный район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075240" cy="513318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Туристская отрасль Выборгского муниципального района представлена: туристскими фирмами 33 (ед.),  гостиницами 22 (ед.), мотелями 4 (ед.),  базами отдыха, туристическими базами, пансионатами, базами охотников и рыболовов, кемпингами 80 (ед.), зонами отдыха (23 ед.), особыми охраняемыми природными территориями, заказниками 12 (ед.), учреждениями  культурно –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досугового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типа 16 (ед.),   общее количество мест размещения 14777 (ед.). (включая дома отдыха, базы охотников и рыболовов 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ДОЛы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и т.д.)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 территории муниципального образования «Выборгский район» сосредоточено: 396 объектов культурного наследия, в том числе: 21 объект федерального подчинения,  145 – регионального подчинения, 230 – местного подчинения. 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Выборгском районе Ленинградской области получили развитие следующие виды туристской отрасли. </a:t>
            </a:r>
          </a:p>
          <a:p>
            <a:r>
              <a:rPr lang="ru-RU" dirty="0" smtClean="0"/>
              <a:t>Приложение к постановлению администрации</a:t>
            </a:r>
          </a:p>
          <a:p>
            <a:r>
              <a:rPr lang="ru-RU" dirty="0" smtClean="0"/>
              <a:t>МО «Выборгский район» Ленинградской области</a:t>
            </a:r>
          </a:p>
          <a:p>
            <a:r>
              <a:rPr lang="ru-RU" dirty="0" smtClean="0"/>
              <a:t>от 28.02.2012 № 1279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Активный отдых и туризм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91264" cy="52772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 территории района работают  197 спортивных объекта, среди них 167 муниципальных объекта., 6 стадионов, 67 спортивных площадок, 70 спортзалов 3 бассейна,  картинг центр «Фаворит» в г. Выборге,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пейнтбольная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база «Арена» пос. Озерное, в п.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Коробицыно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расположены горнолыжные курорты:  «Золотая Долина» и  «Красное озеро».</a:t>
            </a:r>
          </a:p>
          <a:p>
            <a:endParaRPr lang="ru-RU" dirty="0"/>
          </a:p>
        </p:txBody>
      </p:sp>
      <p:pic>
        <p:nvPicPr>
          <p:cNvPr id="4" name="Рисунок 3" descr="82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3933056"/>
            <a:ext cx="5472608" cy="292494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Природный, экологический туризм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19256" cy="527720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На территории МО «Выборгский район» выделены природоохранные зоны и заповедники, открывающие безграничные возможности для экологического туризма. На территориях поселений Выборгского муниципального района находятся:</a:t>
            </a:r>
          </a:p>
          <a:p>
            <a:pPr algn="ctr"/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Федерального подчинения: </a:t>
            </a:r>
          </a:p>
          <a:p>
            <a:pPr lvl="0" algn="ctr"/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ГИАПМЗ «Парк </a:t>
            </a:r>
            <a:r>
              <a:rPr lang="ru-RU" sz="2900" dirty="0" err="1" smtClean="0">
                <a:solidFill>
                  <a:schemeClr val="accent1">
                    <a:lumMod val="75000"/>
                  </a:schemeClr>
                </a:solidFill>
              </a:rPr>
              <a:t>Монрепо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» – Выборгское городское поселение.</a:t>
            </a:r>
          </a:p>
          <a:p>
            <a:pPr algn="ctr"/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Областного подчинения:</a:t>
            </a:r>
          </a:p>
          <a:p>
            <a:pPr lvl="0" algn="ctr"/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БЕРЕЗОВЫЕ ОСТРОВА – Приморское городское поселение  </a:t>
            </a:r>
          </a:p>
          <a:p>
            <a:pPr lvl="0" algn="ctr"/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БОЛОТО ЛАММИ – СУО – Первомайское сельское поселение </a:t>
            </a:r>
          </a:p>
          <a:p>
            <a:pPr lvl="0" algn="ctr"/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ВЫБОРГСКИЙ –  </a:t>
            </a:r>
            <a:r>
              <a:rPr lang="ru-RU" sz="2900" dirty="0" err="1" smtClean="0">
                <a:solidFill>
                  <a:schemeClr val="accent1">
                    <a:lumMod val="75000"/>
                  </a:schemeClr>
                </a:solidFill>
              </a:rPr>
              <a:t>Глебыческое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 сельское поселение </a:t>
            </a:r>
          </a:p>
          <a:p>
            <a:pPr lvl="0" algn="ctr"/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ГЛАДЫШЕВСКИЙ –  </a:t>
            </a:r>
            <a:r>
              <a:rPr lang="ru-RU" sz="2900" dirty="0" err="1" smtClean="0">
                <a:solidFill>
                  <a:schemeClr val="accent1">
                    <a:lumMod val="75000"/>
                  </a:schemeClr>
                </a:solidFill>
              </a:rPr>
              <a:t>Полянское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 сельское поселение </a:t>
            </a:r>
          </a:p>
          <a:p>
            <a:pPr lvl="0" algn="ctr"/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ЛИНДУЛОВСКАЯ РОЩА – Рощинское городское поселение </a:t>
            </a:r>
          </a:p>
          <a:p>
            <a:pPr lvl="0" algn="ctr"/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ОЗЕРО МЕЛКОВОДНОЕ – </a:t>
            </a:r>
            <a:r>
              <a:rPr lang="ru-RU" sz="2900" dirty="0" err="1" smtClean="0">
                <a:solidFill>
                  <a:schemeClr val="accent1">
                    <a:lumMod val="75000"/>
                  </a:schemeClr>
                </a:solidFill>
              </a:rPr>
              <a:t>Каменногорское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 городское поселение </a:t>
            </a:r>
          </a:p>
          <a:p>
            <a:pPr lvl="0" algn="ctr"/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РАКОВЫЕ ОЗЕРА – </a:t>
            </a:r>
            <a:r>
              <a:rPr lang="ru-RU" sz="2900" dirty="0" err="1" smtClean="0">
                <a:solidFill>
                  <a:schemeClr val="accent1">
                    <a:lumMod val="75000"/>
                  </a:schemeClr>
                </a:solidFill>
              </a:rPr>
              <a:t>Гончаровское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 сельское поселение </a:t>
            </a:r>
          </a:p>
          <a:p>
            <a:pPr lvl="0" algn="ctr"/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БОЛОТО ОЗЕРНОЕ –  Рощинское городское поселение </a:t>
            </a:r>
          </a:p>
          <a:p>
            <a:pPr lvl="0" algn="ctr"/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ОСТРОВ ГУСТОЙ – Высоцкое городское поселение</a:t>
            </a:r>
          </a:p>
          <a:p>
            <a:pPr algn="ctr"/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Муниципального подчинения:</a:t>
            </a:r>
          </a:p>
          <a:p>
            <a:pPr lvl="0" algn="ctr"/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«Заказник ИЛОЛА» -  Рощинское городское поселение</a:t>
            </a:r>
          </a:p>
          <a:p>
            <a:pPr lvl="0" algn="ctr"/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«Охраняемый природный ландшафт ХААПАЛА» - Первомайское сельское поселение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Парк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Монрепо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1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8568952" cy="566124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77809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Ленинградская область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8003232" cy="5205192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Общие сведения о регионе: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Площадь области: 85 908,8 кв. км.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Численность населения: 1 млн. 77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тыс.540 человек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Местоположение: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Северо-Запад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России.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Граница с иностранными государствами: с Финляндской Республикой и Эстонской Республикой.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Административная граница: с пятью субъектами Российской Федерации: Новгородской, Псковской, Вологодской областями, Республикой Карелия и городом   Санкт-Петербург.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381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Культурно – познавательный   и событийный туризм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003232" cy="52772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 количеству и разнообразию проводимых фестивалей и праздников Выборгский муниципальный район не имеет себе равных в Ленинградской области. Проводятся турниры «Рыцарский замок», кинофестиваль «Окно в Европу», народные гуляния - «Гуляй масленица», вечера камерной музыки в историко-архитектурном и природном музее – заповеднике «Парк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Монрепо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», проводятся различные реконструкции исторических событий, фестиваль  «Майское дерево» в   исторической усадьбе «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Сваргас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» (16-ый км.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Светогорского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шоссе),   «Выборгский гром» в Анненских укреплениях г. Выборга. Среди двух десятков выборгских фестивалей – 12 музыкальных, охватывающие различные жанры: от классики и джаза до эстрады, акустики и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бардовской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песни. Морской фестиваль «Паруса Выборга», цирковой фестиваль «Цветы планеты», поэтический фестиваль «Форточки» собирают гостей из многих городов области и страны</a:t>
            </a:r>
            <a:r>
              <a:rPr lang="ru-RU" dirty="0" smtClean="0"/>
              <a:t>.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192" cy="92211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Турнир «Рыцарский замок»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i (2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7848872" cy="54006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8219256" cy="563724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Деловой туризм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Созданы комфортные условия для делового сотрудничества на разных уровнях: проводятся различные конференции и семинары в Международном деловом центре «Виктория +», гостинице «Дружба» , в различных домах отдыха и пансионатах.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Приложение к постановлению администрации</a:t>
            </a:r>
          </a:p>
          <a:p>
            <a:r>
              <a:rPr lang="ru-RU" dirty="0" smtClean="0"/>
              <a:t>МО «Выборгский район» Ленинградской области</a:t>
            </a:r>
          </a:p>
          <a:p>
            <a:r>
              <a:rPr lang="ru-RU" dirty="0" smtClean="0"/>
              <a:t>от 28.02.2012 № 1279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91264" cy="614129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Сельский туризм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Активно принимают туристов: 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страусиная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ферма «Ольха» (пос. Озерки), гостевой дом «Сорочье гнездо» (пос. Вязы), фермерское хозяйство «Успенское подворье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Оптиной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Пустыни» (п. Сосновый Бор). </a:t>
            </a:r>
          </a:p>
          <a:p>
            <a:endParaRPr lang="ru-RU" dirty="0"/>
          </a:p>
        </p:txBody>
      </p:sp>
      <p:pic>
        <p:nvPicPr>
          <p:cNvPr id="4" name="Рисунок 3" descr="i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432698"/>
            <a:ext cx="7344816" cy="416465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Патриотический туризм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003232" cy="5277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Указом Президента России от 25 марта 2010 года за мужество, стойкость и массовый героизм, проявленные защитниками в борьбе за свободу и независимость Отечества, г. Выборгу присвоено  звание «Город воинской славы».  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 территории МО «Выборгский район» Ленинградской области расположены около 80 – мест военных сражений, воинских захоронений,  памятников, стел, обелисков, ежегодно силами поисковых отрядов проводятся экспедиции по местам боев Великой Отечественной Войны с целью поиска и захоронения погибших воинов.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79510" y="1"/>
          <a:ext cx="8712970" cy="6578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594"/>
                <a:gridCol w="1742594"/>
                <a:gridCol w="1742594"/>
                <a:gridCol w="1742594"/>
                <a:gridCol w="1742594"/>
              </a:tblGrid>
              <a:tr h="299695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Показатель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Туристские фирмы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Гостиницы, мотели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Количество работающих объектов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(базы отдыха,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</a:rPr>
                        <a:t>туристич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. Базы, пансионаты, базы охотников и рыбаков, детские лагеря)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ru-RU" sz="140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</a:rPr>
                        <a:t>Учреждения культурно – досугового типа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4149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Количество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 (по состоянию на 01.01.2011),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 ед. /КСР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33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26/1787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98/12990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68580" marR="68580" marT="0" marB="0"/>
                </a:tc>
              </a:tr>
              <a:tr h="61154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Темп роста в % к 2009г.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103,1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100,0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73,1/90,4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/>
                </a:tc>
              </a:tr>
              <a:tr h="917312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Кол-во принятых туристов, чел./иностр.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20643/2019*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90721/37060</a:t>
                      </a: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**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118251/3810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611541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Темп роста в % к  2009г.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145,9/144,5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109,6/106,2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98,5/127,3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Динамика посещаемости объектов туристского интереса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124744"/>
          <a:ext cx="8147247" cy="5621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749"/>
                <a:gridCol w="2715749"/>
                <a:gridCol w="2715749"/>
              </a:tblGrid>
              <a:tr h="693077">
                <a:tc rowSpan="2">
                  <a:txBody>
                    <a:bodyPr/>
                    <a:lstStyle/>
                    <a:p>
                      <a:pPr indent="342900" algn="ctr">
                        <a:spcAft>
                          <a:spcPts val="60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indent="342900" algn="ctr"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Наименование музеев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Количество посещений (чел).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30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 2010г.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Темп роста   к   2009г.,%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93077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Государственный музей «Выборгский замок»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458415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188,3</a:t>
                      </a:r>
                    </a:p>
                  </a:txBody>
                  <a:tcPr marL="68580" marR="68580" marT="0" marB="0" anchor="ctr"/>
                </a:tc>
              </a:tr>
              <a:tr h="693077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ГИАПМЗ «Парк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Монрепо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91486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101,6</a:t>
                      </a:r>
                    </a:p>
                  </a:txBody>
                  <a:tcPr marL="68580" marR="68580" marT="0" marB="0" anchor="ctr"/>
                </a:tc>
              </a:tr>
              <a:tr h="693077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МУ «Дом – музей В.И. Ленина»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2593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117,8</a:t>
                      </a:r>
                    </a:p>
                  </a:txBody>
                  <a:tcPr marL="68580" marR="68580" marT="0" marB="0" anchor="ctr"/>
                </a:tc>
              </a:tr>
              <a:tr h="693077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Историко-культурный центр «Варяжский двор» ***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1670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105,8</a:t>
                      </a:r>
                    </a:p>
                  </a:txBody>
                  <a:tcPr marL="68580" marR="68580" marT="0" marB="0" anchor="ctr"/>
                </a:tc>
              </a:tr>
              <a:tr h="693077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Выставочный центр «Эрмитаж – Выборг» с 06.2010г.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</a:rPr>
                        <a:t>11223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---</a:t>
                      </a:r>
                    </a:p>
                  </a:txBody>
                  <a:tcPr marL="68580" marR="68580" marT="0" marB="0" anchor="ctr"/>
                </a:tc>
              </a:tr>
              <a:tr h="693077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МУК «Центральная городская библиотека А. Аалто»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2248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105,9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ru-RU" b="1" dirty="0" err="1" smtClean="0"/>
              <a:t>Иматра</a:t>
            </a:r>
            <a:r>
              <a:rPr lang="ru-RU" b="1" dirty="0" smtClean="0"/>
              <a:t>(Финляндия)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467600" cy="4989168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2900" dirty="0" smtClean="0"/>
              <a:t>Население составляет 29,3 тыс. жителей (2007.) Основан в 1948 году статус города получен в 1971 году.</a:t>
            </a:r>
            <a:endParaRPr lang="ru-RU" sz="29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29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В сравнительно небольшом городе большое количество мест размещения. Самая известная гостиница — «</a:t>
            </a:r>
            <a:r>
              <a:rPr lang="ru-RU" sz="2900" dirty="0" err="1" smtClean="0">
                <a:solidFill>
                  <a:schemeClr val="accent1">
                    <a:lumMod val="75000"/>
                  </a:schemeClr>
                </a:solidFill>
              </a:rPr>
              <a:t>Иматран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1">
                    <a:lumMod val="75000"/>
                  </a:schemeClr>
                </a:solidFill>
              </a:rPr>
              <a:t>Валтионхотелли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», ныне принадлежащая к сети «</a:t>
            </a:r>
            <a:r>
              <a:rPr lang="ru-RU" sz="2900" dirty="0" err="1" smtClean="0">
                <a:solidFill>
                  <a:schemeClr val="accent1">
                    <a:lumMod val="75000"/>
                  </a:schemeClr>
                </a:solidFill>
              </a:rPr>
              <a:t>Рантасипи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r>
              <a:rPr lang="ru-RU" sz="2900" baseline="300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[6]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. На пешеходной улице </a:t>
            </a:r>
            <a:r>
              <a:rPr lang="ru-RU" sz="2900" dirty="0" err="1" smtClean="0">
                <a:solidFill>
                  <a:schemeClr val="accent1">
                    <a:lumMod val="75000"/>
                  </a:schemeClr>
                </a:solidFill>
              </a:rPr>
              <a:t>Коскенпаррас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 находится гостиница </a:t>
            </a:r>
            <a:r>
              <a:rPr lang="ru-RU" sz="2900" i="1" dirty="0" err="1" smtClean="0">
                <a:solidFill>
                  <a:schemeClr val="accent1">
                    <a:lumMod val="75000"/>
                  </a:schemeClr>
                </a:solidFill>
              </a:rPr>
              <a:t>Center</a:t>
            </a:r>
            <a:r>
              <a:rPr lang="ru-RU" sz="29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i="1" dirty="0" err="1" smtClean="0">
                <a:solidFill>
                  <a:schemeClr val="accent1">
                    <a:lumMod val="75000"/>
                  </a:schemeClr>
                </a:solidFill>
              </a:rPr>
              <a:t>Hotel</a:t>
            </a:r>
            <a:r>
              <a:rPr lang="ru-RU" sz="29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i="1" dirty="0" err="1" smtClean="0">
                <a:solidFill>
                  <a:schemeClr val="accent1">
                    <a:lumMod val="75000"/>
                  </a:schemeClr>
                </a:solidFill>
              </a:rPr>
              <a:t>Imatra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 (до 2014 года — «</a:t>
            </a:r>
            <a:r>
              <a:rPr lang="ru-RU" sz="2900" dirty="0" err="1" smtClean="0">
                <a:solidFill>
                  <a:schemeClr val="accent1">
                    <a:lumMod val="75000"/>
                  </a:schemeClr>
                </a:solidFill>
              </a:rPr>
              <a:t>Кумулюс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1">
                    <a:lumMod val="75000"/>
                  </a:schemeClr>
                </a:solidFill>
              </a:rPr>
              <a:t>Иматра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»). На берегу </a:t>
            </a:r>
            <a:r>
              <a:rPr lang="ru-RU" sz="2900" dirty="0" err="1" smtClean="0">
                <a:solidFill>
                  <a:schemeClr val="accent1">
                    <a:lumMod val="75000"/>
                  </a:schemeClr>
                </a:solidFill>
              </a:rPr>
              <a:t>Сайменского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 озера находится отель «</a:t>
            </a:r>
            <a:r>
              <a:rPr lang="ru-RU" sz="2900" dirty="0" err="1" smtClean="0">
                <a:solidFill>
                  <a:schemeClr val="accent1">
                    <a:lumMod val="75000"/>
                  </a:schemeClr>
                </a:solidFill>
              </a:rPr>
              <a:t>Иматран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1">
                    <a:lumMod val="75000"/>
                  </a:schemeClr>
                </a:solidFill>
              </a:rPr>
              <a:t>Кюльпюля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r>
              <a:rPr lang="ru-RU" sz="2900" baseline="300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[7]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. На левом берегу </a:t>
            </a:r>
            <a:r>
              <a:rPr lang="ru-RU" sz="2900" dirty="0" err="1" smtClean="0">
                <a:solidFill>
                  <a:schemeClr val="accent1">
                    <a:lumMod val="75000"/>
                  </a:schemeClr>
                </a:solidFill>
              </a:rPr>
              <a:t>Вуоксы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 находится гостиница «</a:t>
            </a:r>
            <a:r>
              <a:rPr lang="ru-RU" sz="2900" dirty="0" err="1" smtClean="0">
                <a:solidFill>
                  <a:schemeClr val="accent1">
                    <a:lumMod val="75000"/>
                  </a:schemeClr>
                </a:solidFill>
              </a:rPr>
              <a:t>Вуоксенхови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r>
              <a:rPr lang="ru-RU" sz="2900" baseline="300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[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К числу относительно дешёвых относятся «Анна Керн»</a:t>
            </a:r>
            <a:r>
              <a:rPr lang="ru-RU" sz="2900" baseline="300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]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и отель «</a:t>
            </a:r>
            <a:r>
              <a:rPr lang="ru-RU" sz="2900" dirty="0" err="1" smtClean="0">
                <a:solidFill>
                  <a:schemeClr val="accent1">
                    <a:lumMod val="75000"/>
                  </a:schemeClr>
                </a:solidFill>
              </a:rPr>
              <a:t>Иматра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». Кроме этого, недалеко от </a:t>
            </a:r>
            <a:r>
              <a:rPr lang="ru-RU" sz="2900" dirty="0" err="1" smtClean="0">
                <a:solidFill>
                  <a:schemeClr val="accent1">
                    <a:lumMod val="75000"/>
                  </a:schemeClr>
                </a:solidFill>
              </a:rPr>
              <a:t>Иматры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, но уже в юридических границах </a:t>
            </a:r>
            <a:r>
              <a:rPr lang="ru-RU" sz="2900" dirty="0" err="1" smtClean="0">
                <a:solidFill>
                  <a:schemeClr val="accent1">
                    <a:lumMod val="75000"/>
                  </a:schemeClr>
                </a:solidFill>
              </a:rPr>
              <a:t>Лаппеенранты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, есть две недорогих гостиницы </a:t>
            </a:r>
            <a:r>
              <a:rPr lang="ru-RU" sz="2900" i="1" dirty="0" err="1" smtClean="0">
                <a:solidFill>
                  <a:schemeClr val="accent1">
                    <a:lumMod val="75000"/>
                  </a:schemeClr>
                </a:solidFill>
              </a:rPr>
              <a:t>Karjalan</a:t>
            </a:r>
            <a:r>
              <a:rPr lang="ru-RU" sz="29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i="1" dirty="0" err="1" smtClean="0">
                <a:solidFill>
                  <a:schemeClr val="accent1">
                    <a:lumMod val="75000"/>
                  </a:schemeClr>
                </a:solidFill>
              </a:rPr>
              <a:t>Portti</a:t>
            </a:r>
            <a:r>
              <a:rPr lang="ru-RU" sz="2900" baseline="300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]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и «</a:t>
            </a:r>
            <a:r>
              <a:rPr lang="ru-RU" sz="2900" dirty="0" err="1" smtClean="0">
                <a:solidFill>
                  <a:schemeClr val="accent1">
                    <a:lumMod val="75000"/>
                  </a:schemeClr>
                </a:solidFill>
              </a:rPr>
              <a:t>Kulkuripoika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».</a:t>
            </a:r>
          </a:p>
          <a:p>
            <a:pPr algn="ctr"/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В пределах </a:t>
            </a:r>
            <a:r>
              <a:rPr lang="ru-RU" sz="2900" dirty="0" err="1" smtClean="0">
                <a:solidFill>
                  <a:schemeClr val="accent1">
                    <a:lumMod val="75000"/>
                  </a:schemeClr>
                </a:solidFill>
              </a:rPr>
              <a:t>Иматры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 два кемпинга, действующих в летнее время: «</a:t>
            </a:r>
            <a:r>
              <a:rPr lang="ru-RU" sz="2900" dirty="0" err="1" smtClean="0">
                <a:solidFill>
                  <a:schemeClr val="accent1">
                    <a:lumMod val="75000"/>
                  </a:schemeClr>
                </a:solidFill>
              </a:rPr>
              <a:t>Уккониеми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», расположенный неподалёку от «</a:t>
            </a:r>
            <a:r>
              <a:rPr lang="ru-RU" sz="2900" dirty="0" err="1" smtClean="0">
                <a:solidFill>
                  <a:schemeClr val="accent1">
                    <a:lumMod val="75000"/>
                  </a:schemeClr>
                </a:solidFill>
              </a:rPr>
              <a:t>Иматран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1">
                    <a:lumMod val="75000"/>
                  </a:schemeClr>
                </a:solidFill>
              </a:rPr>
              <a:t>Кюльпюля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», и «</a:t>
            </a:r>
            <a:r>
              <a:rPr lang="ru-RU" sz="2900" dirty="0" err="1" smtClean="0">
                <a:solidFill>
                  <a:schemeClr val="accent1">
                    <a:lumMod val="75000"/>
                  </a:schemeClr>
                </a:solidFill>
              </a:rPr>
              <a:t>Каластуспуисто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» («Рыболовный парк»), расположенный на полуострове и предназначенный главным образом для рыболовов</a:t>
            </a:r>
            <a:r>
              <a:rPr lang="ru-RU" sz="2900" baseline="300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[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. Есть также открытые круглый год </a:t>
            </a:r>
            <a:r>
              <a:rPr lang="ru-RU" sz="2900" dirty="0" err="1" smtClean="0">
                <a:solidFill>
                  <a:schemeClr val="accent1">
                    <a:lumMod val="75000"/>
                  </a:schemeClr>
                </a:solidFill>
              </a:rPr>
              <a:t>хостелы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 «</a:t>
            </a:r>
            <a:r>
              <a:rPr lang="ru-RU" sz="2900" dirty="0" err="1" smtClean="0">
                <a:solidFill>
                  <a:schemeClr val="accent1">
                    <a:lumMod val="75000"/>
                  </a:schemeClr>
                </a:solidFill>
              </a:rPr>
              <a:t>Immalanjärvi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» («</a:t>
            </a:r>
            <a:r>
              <a:rPr lang="ru-RU" sz="2900" dirty="0" err="1" smtClean="0">
                <a:solidFill>
                  <a:schemeClr val="accent1">
                    <a:lumMod val="75000"/>
                  </a:schemeClr>
                </a:solidFill>
              </a:rPr>
              <a:t>Иммаланъярви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»), расположенный в районе </a:t>
            </a:r>
            <a:r>
              <a:rPr lang="ru-RU" sz="2900" dirty="0" err="1" smtClean="0">
                <a:solidFill>
                  <a:schemeClr val="accent1">
                    <a:lumMod val="75000"/>
                  </a:schemeClr>
                </a:solidFill>
              </a:rPr>
              <a:t>Immola</a:t>
            </a:r>
            <a:r>
              <a:rPr lang="ru-RU" sz="2900" baseline="300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[12]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 и «</a:t>
            </a:r>
            <a:r>
              <a:rPr lang="ru-RU" sz="2900" dirty="0" err="1" smtClean="0">
                <a:solidFill>
                  <a:schemeClr val="accent1">
                    <a:lumMod val="75000"/>
                  </a:schemeClr>
                </a:solidFill>
              </a:rPr>
              <a:t>Уконлинна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», расположенный неподалёку от «</a:t>
            </a:r>
            <a:r>
              <a:rPr lang="ru-RU" sz="2900" dirty="0" err="1" smtClean="0">
                <a:solidFill>
                  <a:schemeClr val="accent1">
                    <a:lumMod val="75000"/>
                  </a:schemeClr>
                </a:solidFill>
              </a:rPr>
              <a:t>Иматран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accent1">
                    <a:lumMod val="75000"/>
                  </a:schemeClr>
                </a:solidFill>
              </a:rPr>
              <a:t>Кюльпюля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r>
              <a:rPr lang="ru-RU" sz="2900" baseline="300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[13]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ru-RU" sz="2900" dirty="0" err="1" smtClean="0">
                <a:solidFill>
                  <a:schemeClr val="accent1">
                    <a:lumMod val="75000"/>
                  </a:schemeClr>
                </a:solidFill>
              </a:rPr>
              <a:t>Иматра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900" dirty="0" err="1" smtClean="0">
                <a:solidFill>
                  <a:schemeClr val="accent1">
                    <a:lumMod val="75000"/>
                  </a:schemeClr>
                </a:solidFill>
              </a:rPr>
              <a:t>Вуокса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, весенняя рыбалка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Лаппеенранта</a:t>
            </a:r>
            <a:r>
              <a:rPr lang="ru-RU" b="1" dirty="0" smtClean="0"/>
              <a:t> (Финляндия)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/>
          <a:lstStyle/>
          <a:p>
            <a:r>
              <a:rPr lang="ru-RU" dirty="0" smtClean="0"/>
              <a:t>Население 72000 чел.</a:t>
            </a:r>
          </a:p>
          <a:p>
            <a:r>
              <a:rPr lang="ru-RU" dirty="0" smtClean="0"/>
              <a:t>Площадь1756 км</a:t>
            </a:r>
            <a:r>
              <a:rPr lang="ru-RU" baseline="30000" dirty="0" smtClean="0"/>
              <a:t>2</a:t>
            </a:r>
          </a:p>
          <a:p>
            <a:r>
              <a:rPr lang="ru-RU" dirty="0" err="1" smtClean="0"/>
              <a:t>Лаппеенранта</a:t>
            </a:r>
            <a:r>
              <a:rPr lang="ru-RU" dirty="0" smtClean="0"/>
              <a:t> – это оживленный многонациональный туристический город на берегу Саймы, четвертого по величине озера в Европе. Город занимает второе место по посещаемости туристов среди прочих финских городов. Сейчас </a:t>
            </a:r>
            <a:r>
              <a:rPr lang="ru-RU" dirty="0" err="1" smtClean="0"/>
              <a:t>Лаппеенранта</a:t>
            </a:r>
            <a:r>
              <a:rPr lang="ru-RU" dirty="0" smtClean="0"/>
              <a:t> популярный центр туризма и торговли, новатор в сфере возобновляемых источников энергии, а также центр исследований и инноваций. </a:t>
            </a:r>
            <a:endParaRPr lang="ru-RU" baseline="300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nland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03262" y="0"/>
            <a:ext cx="5205042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9512" y="4149080"/>
            <a:ext cx="18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Население, по оценкам на 2015 год, составляет около 5 479 800 человек, территория — 338 430,53 км²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Достопримечательности </a:t>
            </a:r>
            <a:r>
              <a:rPr lang="ru-RU" b="1" dirty="0" err="1" smtClean="0"/>
              <a:t>Лаппеенранты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075240" cy="534920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Крепость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Лаппеенранта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Южно-Карельский музей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Художественный музей Южной Карелии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Музей кавалерии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Музей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Сайменского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канала</a:t>
            </a:r>
          </a:p>
          <a:p>
            <a:pPr fontAlgn="base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Православная церковь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Дом-музей Волкова 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Карельский музей воздухоплавания.</a:t>
            </a:r>
          </a:p>
          <a:p>
            <a:pPr fontAlgn="base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Город был основан в 1649 году и носил шведское название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Вильманстрад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которое переводится как "берег дикаря" или "дикий берег", поэтому на гербе города изображен дикарь.</a:t>
            </a:r>
          </a:p>
          <a:p>
            <a:pPr fontAlgn="base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Каждое лето на берегу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Сайменского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озера возводятся песчаные скульптуры удивительной красоты на разные сюжеты.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http://e-finland.ru/travel/city/lappeenranta.html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appi19_bi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7474" cy="685800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ymen_muzey1_bi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18901" cy="6858000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91264" cy="6069288"/>
          </a:xfrm>
        </p:spPr>
        <p:txBody>
          <a:bodyPr/>
          <a:lstStyle/>
          <a:p>
            <a:r>
              <a:rPr lang="ru-RU" dirty="0" smtClean="0"/>
              <a:t>Однодневные туры на автобусе в </a:t>
            </a:r>
            <a:r>
              <a:rPr lang="ru-RU" dirty="0" err="1" smtClean="0"/>
              <a:t>Лаппеенранту</a:t>
            </a:r>
            <a:endParaRPr lang="ru-RU" dirty="0" smtClean="0"/>
          </a:p>
          <a:p>
            <a:r>
              <a:rPr lang="ru-RU" b="1" dirty="0" smtClean="0"/>
              <a:t>Отправление: </a:t>
            </a:r>
            <a:r>
              <a:rPr lang="ru-RU" dirty="0" smtClean="0"/>
              <a:t>ежедневно в 07.30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 smtClean="0"/>
              <a:t>Стоимость: </a:t>
            </a:r>
            <a:r>
              <a:rPr lang="ru-RU" dirty="0" smtClean="0"/>
              <a:t>750 руб.</a:t>
            </a:r>
          </a:p>
          <a:p>
            <a:r>
              <a:rPr lang="en-US" dirty="0" smtClean="0"/>
              <a:t>http://www.orienta-tour.ru/lappeenranta-odnodnevnye-tury</a:t>
            </a:r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algn="ctr"/>
            <a:r>
              <a:rPr lang="ru-RU" b="1" dirty="0" smtClean="0"/>
              <a:t>Туристические маршруты: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5240" cy="4873752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Susitaival</a:t>
            </a:r>
            <a:r>
              <a:rPr lang="en-US" dirty="0" smtClean="0"/>
              <a:t> (</a:t>
            </a:r>
            <a:r>
              <a:rPr lang="ru-RU" dirty="0" smtClean="0"/>
              <a:t>Волчья тропа).</a:t>
            </a:r>
          </a:p>
          <a:p>
            <a:r>
              <a:rPr lang="en-US" dirty="0" err="1" smtClean="0"/>
              <a:t>Karhunpolku</a:t>
            </a:r>
            <a:r>
              <a:rPr lang="en-US" dirty="0" smtClean="0"/>
              <a:t> (</a:t>
            </a:r>
            <a:r>
              <a:rPr lang="ru-RU" dirty="0" smtClean="0"/>
              <a:t>Медвежья тропа). Это длинный маршрут, его протяженность составляет 134 км: он рассчитан на 6, а то и 7 дней в пути. Зато этот путь можно преодолеть и пешком, и на велосипеде. Дорога практически на всей его протяженности пригодна для езды, на некоторых схемах маршрута указаны альтернативные участки для велосипедистов. На пути вас ожидает настоящий густой лес, словно иллюстрация к старой сказке, красивые окрестности </a:t>
            </a:r>
            <a:r>
              <a:rPr lang="ru-RU" dirty="0" err="1" smtClean="0"/>
              <a:t>Руунаа</a:t>
            </a:r>
            <a:r>
              <a:rPr lang="ru-RU" dirty="0" smtClean="0"/>
              <a:t> и реки </a:t>
            </a:r>
            <a:r>
              <a:rPr lang="ru-RU" dirty="0" err="1" smtClean="0"/>
              <a:t>Йонгунёки</a:t>
            </a:r>
            <a:r>
              <a:rPr lang="ru-RU" dirty="0" smtClean="0"/>
              <a:t>, мостики, перекинутые через быстрые реки, а также оборудованные места для стоянок.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Tapion</a:t>
            </a:r>
            <a:r>
              <a:rPr lang="en-US" dirty="0" smtClean="0"/>
              <a:t> </a:t>
            </a:r>
            <a:r>
              <a:rPr lang="en-US" dirty="0" err="1" smtClean="0"/>
              <a:t>Taival</a:t>
            </a:r>
            <a:r>
              <a:rPr lang="en-US" dirty="0" smtClean="0"/>
              <a:t> (</a:t>
            </a:r>
            <a:r>
              <a:rPr lang="ru-RU" dirty="0" smtClean="0"/>
              <a:t>Тропа бойца)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ru-RU" dirty="0" smtClean="0"/>
              <a:t>Длина маршрута составляет 21 км, его можно преодолеть за 7-8 часов. Большая его часть проходит вдоль реки </a:t>
            </a:r>
            <a:r>
              <a:rPr lang="ru-RU" dirty="0" err="1" smtClean="0"/>
              <a:t>Койтайоки</a:t>
            </a:r>
            <a:r>
              <a:rPr lang="ru-RU" dirty="0" smtClean="0"/>
              <a:t> и по территории заповедника </a:t>
            </a:r>
            <a:r>
              <a:rPr lang="ru-RU" dirty="0" err="1" smtClean="0"/>
              <a:t>Койвусуо</a:t>
            </a:r>
            <a:r>
              <a:rPr lang="ru-RU" dirty="0" smtClean="0"/>
              <a:t> (</a:t>
            </a:r>
            <a:r>
              <a:rPr lang="ru-RU" dirty="0" err="1" smtClean="0"/>
              <a:t>Koivusuo</a:t>
            </a:r>
            <a:r>
              <a:rPr lang="ru-RU" dirty="0" smtClean="0"/>
              <a:t>). Примерно на половине пути, в </a:t>
            </a:r>
            <a:r>
              <a:rPr lang="ru-RU" dirty="0" err="1" smtClean="0"/>
              <a:t>Polvikoski</a:t>
            </a:r>
            <a:r>
              <a:rPr lang="ru-RU" dirty="0" smtClean="0"/>
              <a:t>, есть домик на 10 спальных мест и сауна на берегу реки. </a:t>
            </a:r>
          </a:p>
          <a:p>
            <a:pPr fontAlgn="base"/>
            <a:r>
              <a:rPr lang="ru-RU" dirty="0" smtClean="0"/>
              <a:t>Маршрут начинается от озера </a:t>
            </a:r>
            <a:r>
              <a:rPr lang="ru-RU" dirty="0" err="1" smtClean="0"/>
              <a:t>Ниеменярви</a:t>
            </a:r>
            <a:r>
              <a:rPr lang="ru-RU" dirty="0" smtClean="0"/>
              <a:t> (</a:t>
            </a:r>
            <a:r>
              <a:rPr lang="ru-RU" dirty="0" err="1" smtClean="0"/>
              <a:t>Niemijärvi</a:t>
            </a:r>
            <a:r>
              <a:rPr lang="ru-RU" dirty="0" smtClean="0"/>
              <a:t>) и заканчивается у дороги на хутор </a:t>
            </a:r>
            <a:r>
              <a:rPr lang="ru-RU" dirty="0" err="1" smtClean="0"/>
              <a:t>Хойкка</a:t>
            </a:r>
            <a:r>
              <a:rPr lang="ru-RU" dirty="0" smtClean="0"/>
              <a:t>. Путь отмечен оранжевыми значками и оборудован стоянками для приготовления пищи. Дополнительная кольцевая тропа (4,4 км) отходит от ручья </a:t>
            </a:r>
            <a:r>
              <a:rPr lang="ru-RU" dirty="0" err="1" smtClean="0"/>
              <a:t>Ниеменпуро</a:t>
            </a:r>
            <a:r>
              <a:rPr lang="ru-RU" dirty="0" smtClean="0"/>
              <a:t>, на ней тоже есть стоянка с навесом и местом для разведения огня.</a:t>
            </a:r>
          </a:p>
          <a:p>
            <a:pPr fontAlgn="base"/>
            <a:r>
              <a:rPr lang="ru-RU" dirty="0" smtClean="0"/>
              <a:t>Для семейной прогулки на природе можно подобрать и более короткий маршрут, который легко проходится за 2-3 часа. Тот же национальный парк </a:t>
            </a:r>
            <a:r>
              <a:rPr lang="ru-RU" dirty="0" err="1" smtClean="0"/>
              <a:t>Патвинсуо</a:t>
            </a:r>
            <a:r>
              <a:rPr lang="ru-RU" dirty="0" smtClean="0"/>
              <a:t> может предложить несколько таких вариантов. На пути следования этих маршрутов всегда можно отыскать стоянку со столом для пикника и местом для костра.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8363272" cy="434109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Таблица показателей въезда/выезда между РФ и странами ЕС за  9 мес. 2015г. *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79510" y="1600200"/>
          <a:ext cx="8568952" cy="3210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6"/>
                <a:gridCol w="1224136"/>
                <a:gridCol w="1224136"/>
                <a:gridCol w="1224136"/>
                <a:gridCol w="1224136"/>
                <a:gridCol w="1224136"/>
                <a:gridCol w="1224136"/>
              </a:tblGrid>
              <a:tr h="159911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Въезд              9 мес. 2014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Въезд              9 мес. 2015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9 мес. 2015/  9 мес.2014(%)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Выезд                9 мес. 2014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latin typeface="Arial Cyr"/>
                        </a:rPr>
                        <a:t>Выезд                9 мес. 2015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9 мес. 2015/      9 мес. 2014(%)</a:t>
                      </a:r>
                    </a:p>
                  </a:txBody>
                  <a:tcPr marL="9525" marR="9525" marT="9525" marB="0" anchor="b"/>
                </a:tc>
              </a:tr>
              <a:tr h="80575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Финляндия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1 089 089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1 118 619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3 789 464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2 644 223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-30</a:t>
                      </a:r>
                    </a:p>
                  </a:txBody>
                  <a:tcPr marL="9525" marR="9525" marT="9525" marB="0" anchor="b"/>
                </a:tc>
              </a:tr>
              <a:tr h="805753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Эстония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261 430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282 279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1 389 540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1 154 996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-17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Страны-лидеры по въезду на территорию РФ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57200" y="1412771"/>
          <a:ext cx="8147248" cy="5184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3624"/>
                <a:gridCol w="4073624"/>
              </a:tblGrid>
              <a:tr h="47132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Arial Cyr"/>
                        </a:rPr>
                        <a:t>Гражданство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кол-во поездок </a:t>
                      </a:r>
                    </a:p>
                  </a:txBody>
                  <a:tcPr marL="9525" marR="9525" marT="9525" marB="0" anchor="b"/>
                </a:tc>
              </a:tr>
              <a:tr h="47132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Польша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1 331 292</a:t>
                      </a:r>
                    </a:p>
                  </a:txBody>
                  <a:tcPr marL="9525" marR="9525" marT="9525" marB="0" anchor="b"/>
                </a:tc>
              </a:tr>
              <a:tr h="47132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Финляндия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1 118 619</a:t>
                      </a:r>
                    </a:p>
                  </a:txBody>
                  <a:tcPr marL="9525" marR="9525" marT="9525" marB="0" anchor="b"/>
                </a:tc>
              </a:tr>
              <a:tr h="47132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Германия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501 319</a:t>
                      </a:r>
                    </a:p>
                  </a:txBody>
                  <a:tcPr marL="9525" marR="9525" marT="9525" marB="0" anchor="b"/>
                </a:tc>
              </a:tr>
              <a:tr h="47132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Эстония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282 279</a:t>
                      </a:r>
                    </a:p>
                  </a:txBody>
                  <a:tcPr marL="9525" marR="9525" marT="9525" marB="0" anchor="b"/>
                </a:tc>
              </a:tr>
              <a:tr h="47132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Латвия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265 164</a:t>
                      </a:r>
                    </a:p>
                  </a:txBody>
                  <a:tcPr marL="9525" marR="9525" marT="9525" marB="0" anchor="b"/>
                </a:tc>
              </a:tr>
              <a:tr h="47132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Литва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199 031</a:t>
                      </a:r>
                    </a:p>
                  </a:txBody>
                  <a:tcPr marL="9525" marR="9525" marT="9525" marB="0" anchor="b"/>
                </a:tc>
              </a:tr>
              <a:tr h="47132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Италия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166 274</a:t>
                      </a:r>
                    </a:p>
                  </a:txBody>
                  <a:tcPr marL="9525" marR="9525" marT="9525" marB="0" anchor="b"/>
                </a:tc>
              </a:tr>
              <a:tr h="47132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Великобритания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161 193</a:t>
                      </a:r>
                    </a:p>
                  </a:txBody>
                  <a:tcPr marL="9525" marR="9525" marT="9525" marB="0" anchor="b"/>
                </a:tc>
              </a:tr>
              <a:tr h="47132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Франция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153 844</a:t>
                      </a:r>
                    </a:p>
                  </a:txBody>
                  <a:tcPr marL="9525" marR="9525" marT="9525" marB="0" anchor="b"/>
                </a:tc>
              </a:tr>
              <a:tr h="47132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Испания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97 346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Страны-лидеры по выезду граждан РФ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39552" y="1268755"/>
          <a:ext cx="7787208" cy="4896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3604"/>
                <a:gridCol w="3893604"/>
              </a:tblGrid>
              <a:tr h="4451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Гражданство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кол-во поездок </a:t>
                      </a:r>
                    </a:p>
                  </a:txBody>
                  <a:tcPr marL="9525" marR="9525" marT="9525" marB="0" anchor="b"/>
                </a:tc>
              </a:tr>
              <a:tr h="44514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Финляндия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2 644 223</a:t>
                      </a:r>
                    </a:p>
                  </a:txBody>
                  <a:tcPr marL="9525" marR="9525" marT="9525" marB="0" anchor="b"/>
                </a:tc>
              </a:tr>
              <a:tr h="44514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Эстония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1 154 996</a:t>
                      </a:r>
                    </a:p>
                  </a:txBody>
                  <a:tcPr marL="9525" marR="9525" marT="9525" marB="0" anchor="b"/>
                </a:tc>
              </a:tr>
              <a:tr h="44514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Польша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1 041 153</a:t>
                      </a:r>
                    </a:p>
                  </a:txBody>
                  <a:tcPr marL="9525" marR="9525" marT="9525" marB="0" anchor="b"/>
                </a:tc>
              </a:tr>
              <a:tr h="44514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Германия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931 387</a:t>
                      </a:r>
                    </a:p>
                  </a:txBody>
                  <a:tcPr marL="9525" marR="9525" marT="9525" marB="0" anchor="b"/>
                </a:tc>
              </a:tr>
              <a:tr h="44514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Литва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643 721</a:t>
                      </a:r>
                    </a:p>
                  </a:txBody>
                  <a:tcPr marL="9525" marR="9525" marT="9525" marB="0" anchor="b"/>
                </a:tc>
              </a:tr>
              <a:tr h="44514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Греция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628 135</a:t>
                      </a:r>
                    </a:p>
                  </a:txBody>
                  <a:tcPr marL="9525" marR="9525" marT="9525" marB="0" anchor="b"/>
                </a:tc>
              </a:tr>
              <a:tr h="44514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Испания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625 817</a:t>
                      </a:r>
                    </a:p>
                  </a:txBody>
                  <a:tcPr marL="9525" marR="9525" marT="9525" marB="0" anchor="b"/>
                </a:tc>
              </a:tr>
              <a:tr h="44514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Италия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576 278</a:t>
                      </a:r>
                    </a:p>
                  </a:txBody>
                  <a:tcPr marL="9525" marR="9525" marT="9525" marB="0" anchor="b"/>
                </a:tc>
              </a:tr>
              <a:tr h="44514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Кипр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510 019</a:t>
                      </a:r>
                    </a:p>
                  </a:txBody>
                  <a:tcPr marL="9525" marR="9525" marT="9525" marB="0" anchor="b"/>
                </a:tc>
              </a:tr>
              <a:tr h="44514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Болгария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417 286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11560" y="6309320"/>
            <a:ext cx="62464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http://www.russiatourism.ru/contents/statistika/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467600" cy="10129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5 причин посетить Ленинградскую область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859216" cy="52772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1. Прогуляться по усадьбам Ленинградской области которые хранят наследие русской дворянской культуры. 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Съездить в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Приютино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- усадьбу первого директора Публичной библиотеки А.Н. Оленина, там окунуться в дворянский быт XIX века. Отправиться в усадьбу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Щербова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и увидеть удивительный по архитектуре дом.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2. Отдохнуть в пансионате на каком-либо из живописнейших озер Карельского перешейка,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сделать великолепные фотоснимки северной природы, порыбачить, а затем приготовить уху из свежевыловленной форели или окуня. Спуститься по реке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Вуокса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на байдарке.</a:t>
            </a:r>
          </a:p>
          <a:p>
            <a:r>
              <a:rPr lang="en-US" dirty="0" smtClean="0"/>
              <a:t>http://www.lentravel.ru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91264" cy="62133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3.Приобщиться к истории Древней Руси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посетив село Старая Ладога. Своими глазами увидеть места, откуда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Рюрик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Синеус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и Трувор ушли княжить в русских уделах. Посмотреть на курган, где, по преданию, был похоронен Вещий Олег.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4. Съездить в Выборг, побродить по старинным мощеным улочкам.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Ленинградская область насчитывает более 300 архитектурных памятников, музеев и памятных мест.</a:t>
            </a:r>
          </a:p>
          <a:p>
            <a:r>
              <a:rPr lang="en-US" dirty="0" smtClean="0"/>
              <a:t>http://www.lentravel.ru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210</TotalTime>
  <Words>1986</Words>
  <Application>Microsoft Office PowerPoint</Application>
  <PresentationFormat>Экран (4:3)</PresentationFormat>
  <Paragraphs>343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Эркер</vt:lpstr>
      <vt:lpstr>Приграничное сотрудничество в сфере туризма Ленинградской области и Республики Финляндия</vt:lpstr>
      <vt:lpstr>Слайд 2</vt:lpstr>
      <vt:lpstr>Ленинградская область</vt:lpstr>
      <vt:lpstr>Слайд 4</vt:lpstr>
      <vt:lpstr>Таблица показателей въезда/выезда между РФ и странами ЕС за  9 мес. 2015г. *</vt:lpstr>
      <vt:lpstr>Страны-лидеры по въезду на территорию РФ</vt:lpstr>
      <vt:lpstr>Страны-лидеры по выезду граждан РФ</vt:lpstr>
      <vt:lpstr>5 причин посетить Ленинградскую область </vt:lpstr>
      <vt:lpstr>Слайд 9</vt:lpstr>
      <vt:lpstr>Слайд 10</vt:lpstr>
      <vt:lpstr>Программы приграничного сотрудничества с участием Ленинградской области: </vt:lpstr>
      <vt:lpstr>«Юго-Восточная Финляндия – Россия» (Финляндия, Россия) 2007-2013 гг. – 72,36 млн. евро</vt:lpstr>
      <vt:lpstr>«Юго-Восточная Финляндия – Россия» (Финляндия, Россия) 2007-2013 гг. – 72,36 млн. евро</vt:lpstr>
      <vt:lpstr>Программы приграничного сотрудничества с участием Ленинградской области:</vt:lpstr>
      <vt:lpstr>«Эстония – Латвия – Россия» (2007-2013гг.)</vt:lpstr>
      <vt:lpstr>«Эстония – Латвия – Россия» (2007-2013гг.)</vt:lpstr>
      <vt:lpstr>СОГЛАШЕНИЯ ПРАВИТЕЛЬСТВА ЛЕНИНГРАДСКОЙ ОБЛАСТИ и Финляндии:</vt:lpstr>
      <vt:lpstr>СОГЛАШЕНИЯ ПРАВИТЕЛЬСТВА ЛЕНИНГРАДСКОЙ ОБЛАСТИ и Финляндии:</vt:lpstr>
      <vt:lpstr>Эстония</vt:lpstr>
      <vt:lpstr>Эстония</vt:lpstr>
      <vt:lpstr>Взаимодействие Ленинградской области и Эстонской Республики:</vt:lpstr>
      <vt:lpstr>Слайд 22</vt:lpstr>
      <vt:lpstr>Выборг</vt:lpstr>
      <vt:lpstr>долгосрочная целевая программа «Развитие внутреннего и въездного туризма на территории МО «Выборгский район» Ленинградской области на 2012-2016 годы» </vt:lpstr>
      <vt:lpstr>долгосрочная целевая программа «Развитие внутреннего и въездного туризма на территории МО «Выборгский район» Ленинградской области на 2012-2016 годы»</vt:lpstr>
      <vt:lpstr>Выборгский муниципальный район</vt:lpstr>
      <vt:lpstr>Активный отдых и туризм </vt:lpstr>
      <vt:lpstr>Природный, экологический туризм </vt:lpstr>
      <vt:lpstr>Парк Монрепо</vt:lpstr>
      <vt:lpstr>Слайд 30</vt:lpstr>
      <vt:lpstr>Культурно – познавательный   и событийный туризм </vt:lpstr>
      <vt:lpstr>Турнир «Рыцарский замок»</vt:lpstr>
      <vt:lpstr>Слайд 33</vt:lpstr>
      <vt:lpstr>Слайд 34</vt:lpstr>
      <vt:lpstr>Патриотический туризм </vt:lpstr>
      <vt:lpstr>Слайд 36</vt:lpstr>
      <vt:lpstr>Динамика посещаемости объектов туристского интереса </vt:lpstr>
      <vt:lpstr>Иматра(Финляндия)</vt:lpstr>
      <vt:lpstr>Лаппеенранта (Финляндия) </vt:lpstr>
      <vt:lpstr>Достопримечательности Лаппеенранты </vt:lpstr>
      <vt:lpstr>Слайд 41</vt:lpstr>
      <vt:lpstr>Слайд 42</vt:lpstr>
      <vt:lpstr>Слайд 43</vt:lpstr>
      <vt:lpstr>Туристические маршруты:</vt:lpstr>
      <vt:lpstr>Tapion Taival (Тропа бойца) </vt:lpstr>
      <vt:lpstr>Слайд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Приграничное сотрудничество Ленинградской области и Финляндии</dc:title>
  <dc:creator>Регина</dc:creator>
  <cp:lastModifiedBy>Регина</cp:lastModifiedBy>
  <cp:revision>61</cp:revision>
  <dcterms:created xsi:type="dcterms:W3CDTF">2016-11-02T17:03:18Z</dcterms:created>
  <dcterms:modified xsi:type="dcterms:W3CDTF">2017-02-19T21:36:33Z</dcterms:modified>
</cp:coreProperties>
</file>